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7" r:id="rId2"/>
    <p:sldId id="277" r:id="rId3"/>
    <p:sldId id="265" r:id="rId4"/>
    <p:sldId id="260" r:id="rId5"/>
    <p:sldId id="281" r:id="rId6"/>
    <p:sldId id="262" r:id="rId7"/>
    <p:sldId id="266" r:id="rId8"/>
    <p:sldId id="256" r:id="rId9"/>
    <p:sldId id="282" r:id="rId10"/>
    <p:sldId id="258" r:id="rId11"/>
    <p:sldId id="259" r:id="rId12"/>
    <p:sldId id="283" r:id="rId13"/>
    <p:sldId id="261" r:id="rId14"/>
    <p:sldId id="263" r:id="rId15"/>
    <p:sldId id="315" r:id="rId16"/>
    <p:sldId id="268" r:id="rId17"/>
    <p:sldId id="284" r:id="rId18"/>
    <p:sldId id="269" r:id="rId19"/>
    <p:sldId id="278" r:id="rId20"/>
    <p:sldId id="285" r:id="rId21"/>
    <p:sldId id="314" r:id="rId22"/>
    <p:sldId id="267" r:id="rId23"/>
    <p:sldId id="274" r:id="rId24"/>
    <p:sldId id="276" r:id="rId25"/>
    <p:sldId id="272" r:id="rId26"/>
    <p:sldId id="270" r:id="rId27"/>
    <p:sldId id="27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E2C9FB4-04FA-CF48-B656-D6AE81FBF2C0}">
          <p14:sldIdLst>
            <p14:sldId id="257"/>
            <p14:sldId id="277"/>
            <p14:sldId id="265"/>
            <p14:sldId id="260"/>
            <p14:sldId id="281"/>
            <p14:sldId id="262"/>
          </p14:sldIdLst>
        </p14:section>
        <p14:section name="Excerise" id="{617D07C4-214F-B14C-931D-A5F56DA6AC5B}">
          <p14:sldIdLst>
            <p14:sldId id="266"/>
          </p14:sldIdLst>
        </p14:section>
        <p14:section name="Sticky Notes" id="{7A5BF653-C6BD-8343-AAEB-7D36AA3767C7}">
          <p14:sldIdLst>
            <p14:sldId id="256"/>
            <p14:sldId id="282"/>
            <p14:sldId id="258"/>
            <p14:sldId id="259"/>
            <p14:sldId id="283"/>
            <p14:sldId id="261"/>
            <p14:sldId id="263"/>
            <p14:sldId id="315"/>
          </p14:sldIdLst>
        </p14:section>
        <p14:section name="Game of Life" id="{EA92BE7B-C36D-E140-B504-70FACC600C97}">
          <p14:sldIdLst>
            <p14:sldId id="268"/>
            <p14:sldId id="284"/>
            <p14:sldId id="269"/>
            <p14:sldId id="278"/>
            <p14:sldId id="285"/>
          </p14:sldIdLst>
        </p14:section>
        <p14:section name="Skills" id="{61281978-2FE4-C549-B393-86D78AE0372B}">
          <p14:sldIdLst>
            <p14:sldId id="314"/>
            <p14:sldId id="267"/>
            <p14:sldId id="274"/>
            <p14:sldId id="276"/>
          </p14:sldIdLst>
        </p14:section>
        <p14:section name="Meeting Each other" id="{EE388A48-3166-8549-A5D6-F4CB4A72726F}">
          <p14:sldIdLst>
            <p14:sldId id="272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9EA1"/>
    <a:srgbClr val="7E7E7E"/>
    <a:srgbClr val="FFFF00"/>
    <a:srgbClr val="A099FF"/>
    <a:srgbClr val="99FFA7"/>
    <a:srgbClr val="FF99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5"/>
    <p:restoredTop sz="81289"/>
  </p:normalViewPr>
  <p:slideViewPr>
    <p:cSldViewPr snapToGrid="0">
      <p:cViewPr varScale="1">
        <p:scale>
          <a:sx n="137" d="100"/>
          <a:sy n="137" d="100"/>
        </p:scale>
        <p:origin x="1936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5CA40-6BC1-7348-B18D-EC2455149130}" type="datetimeFigureOut">
              <a:rPr lang="en-US" smtClean="0"/>
              <a:t>11/3/23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168E4B-B38C-D848-A6EA-1512CF828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7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68E4B-B38C-D848-A6EA-1512CF8288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0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8F665-BB4D-8B40-AD81-9E96489116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948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8F665-BB4D-8B40-AD81-9E96489116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192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easier the left</a:t>
            </a:r>
            <a:r>
              <a:rPr lang="en-US" baseline="0" dirty="0"/>
              <a:t> side is to read and look at than the </a:t>
            </a:r>
            <a:r>
              <a:rPr lang="en-US" baseline="0"/>
              <a:t>right side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8F665-BB4D-8B40-AD81-9E96489116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90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8F665-BB4D-8B40-AD81-9E96489116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8563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68E4B-B38C-D848-A6EA-1512CF8288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471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68E4B-B38C-D848-A6EA-1512CF8288B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0750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68E4B-B38C-D848-A6EA-1512CF8288B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2421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68E4B-B38C-D848-A6EA-1512CF8288B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422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68E4B-B38C-D848-A6EA-1512CF8288B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99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fb3c8d7521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fb3c8d7521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want to share with you that what you take away from this event is your responsibility.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have done is created a space where it is easy to practise, it is safe to try new things and have them fail, where we respect that everyone has come here with a different background and level of experience.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Making space is like setting up your own little world where you experiment without any interruptions.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68E4B-B38C-D848-A6EA-1512CF8288B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44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68E4B-B38C-D848-A6EA-1512CF8288B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76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68E4B-B38C-D848-A6EA-1512CF8288B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8108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68E4B-B38C-D848-A6EA-1512CF8288B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0823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68E4B-B38C-D848-A6EA-1512CF8288B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3183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68E4B-B38C-D848-A6EA-1512CF8288B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8020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68E4B-B38C-D848-A6EA-1512CF8288B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25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68E4B-B38C-D848-A6EA-1512CF8288B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094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68E4B-B38C-D848-A6EA-1512CF8288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79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68E4B-B38C-D848-A6EA-1512CF8288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68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68E4B-B38C-D848-A6EA-1512CF8288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321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8F665-BB4D-8B40-AD81-9E96489116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400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8F665-BB4D-8B40-AD81-9E96489116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474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8F665-BB4D-8B40-AD81-9E96489116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606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5CF99-62FD-E003-9531-0ACBBD0DC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9A6948-F0C6-0CD4-447D-7521F71681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3E56B-0670-D77A-2EC9-67029F124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95A77-667B-1A4D-BB05-17D0F20BD3A2}" type="datetimeFigureOut">
              <a:rPr lang="en-US" smtClean="0"/>
              <a:t>11/3/23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3C4E8-A56F-E7C9-879F-D0F849E58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C53C5-3DB6-5AD2-F871-25924A044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EDD9C-457D-9E42-BA0B-15F34685B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951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F2EA4-76EA-6976-7A92-F7C1404B9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366C72-C768-356D-A91F-54E66AE20C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A7F67-C955-6D27-6873-B5703E074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95A77-667B-1A4D-BB05-17D0F20BD3A2}" type="datetimeFigureOut">
              <a:rPr lang="en-US" smtClean="0"/>
              <a:t>11/3/23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2EC90-B1AC-9970-07E9-C0C289710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91930-A6AC-82BF-BF33-A6687BF6D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EDD9C-457D-9E42-BA0B-15F34685B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975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0CDCD5-0A38-9F6C-7989-138F668C23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492436-2C72-C38E-62CD-02EDDE5545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BC8D8-F595-EC60-6AB3-3EAB3AFA2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95A77-667B-1A4D-BB05-17D0F20BD3A2}" type="datetimeFigureOut">
              <a:rPr lang="en-US" smtClean="0"/>
              <a:t>11/3/23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011BE-1DDC-19FF-299E-8A7A9806D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1DE9A-0026-4E95-79B7-6519935CC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EDD9C-457D-9E42-BA0B-15F34685B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601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670" y="5929931"/>
            <a:ext cx="10985502" cy="3184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18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03248" y="1287495"/>
            <a:ext cx="10985502" cy="2324101"/>
          </a:xfrm>
          <a:prstGeom prst="rect">
            <a:avLst/>
          </a:prstGeom>
        </p:spPr>
        <p:txBody>
          <a:bodyPr anchor="b"/>
          <a:lstStyle>
            <a:lvl1pPr>
              <a:defRPr sz="5800" spc="-116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0671" y="3611595"/>
            <a:ext cx="10985501" cy="952501"/>
          </a:xfrm>
          <a:prstGeom prst="rect">
            <a:avLst/>
          </a:prstGeom>
        </p:spPr>
        <p:txBody>
          <a:bodyPr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  <a:lvl2pPr marL="0" indent="2286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2pPr>
            <a:lvl3pPr marL="0" indent="4572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3pPr>
            <a:lvl4pPr marL="0" indent="6858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4pPr>
            <a:lvl5pPr marL="0" indent="9144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544377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26471-873D-66DA-4C98-3B20800AB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B304F-AAE1-CFF0-83CD-58F63083C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3EEDF-7E55-8158-C9BF-56BBDABEB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95A77-667B-1A4D-BB05-17D0F20BD3A2}" type="datetimeFigureOut">
              <a:rPr lang="en-US" smtClean="0"/>
              <a:t>11/3/23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4AC91-7EB5-C1F0-5B1D-4FB856239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A78EF-98EF-200D-C643-EC4DE9E36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EDD9C-457D-9E42-BA0B-15F34685B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45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C0550-0EEA-8C97-F497-0DE952946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E436BE-BA75-CB1F-0EAD-DC36A7BBE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4B0D6-D33A-B542-0624-B7CF12D5E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95A77-667B-1A4D-BB05-17D0F20BD3A2}" type="datetimeFigureOut">
              <a:rPr lang="en-US" smtClean="0"/>
              <a:t>11/3/23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ABA02-D5C1-58BA-426E-D56B88F38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8767CA-983E-AA9B-17E1-082974099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EDD9C-457D-9E42-BA0B-15F34685B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217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CCDF-A16D-9A8F-7987-1EE6DC17C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91A0E-A9FB-1DBE-1B6E-E51A17D77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AF705D-0DFB-09F2-3108-63CDB09F21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0B5E74-0799-7DAE-50E8-7BC133C83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95A77-667B-1A4D-BB05-17D0F20BD3A2}" type="datetimeFigureOut">
              <a:rPr lang="en-US" smtClean="0"/>
              <a:t>11/3/23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1D9A55-7BB6-074E-9FCA-0ABDE7FB6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8E64CA-183E-102E-DC9D-A54274F97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EDD9C-457D-9E42-BA0B-15F34685B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300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F78ED-F607-3F0A-F7F2-A78A91B13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AF9111-B2A5-2A84-1A6E-C56F9760D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3D279C-FFCC-63AE-DFF7-0280AA7D5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77598C-C25F-49F1-FAC4-4F837E0D96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424FDB-F4AD-C3B5-E399-999A421278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E8BBD5-8D48-D5BB-2779-C34226775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95A77-667B-1A4D-BB05-17D0F20BD3A2}" type="datetimeFigureOut">
              <a:rPr lang="en-US" smtClean="0"/>
              <a:t>11/3/23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CC574B-D8DA-D6DD-EB6B-5A7C8DB4E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981161-9FA6-8C9F-CC7D-58443EFEB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EDD9C-457D-9E42-BA0B-15F34685B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948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81B81-8D85-73EA-6F48-EDE349A5F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228D8E-5428-B7F8-B42A-C9F5111B2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95A77-667B-1A4D-BB05-17D0F20BD3A2}" type="datetimeFigureOut">
              <a:rPr lang="en-US" smtClean="0"/>
              <a:t>11/3/23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606C4E-BA2B-170F-F831-31C475527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E3D71A-6285-917E-6BF6-F8B0839CC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EDD9C-457D-9E42-BA0B-15F34685B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550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406CDD-0430-7B0F-FDCB-DA5D6D1BE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95A77-667B-1A4D-BB05-17D0F20BD3A2}" type="datetimeFigureOut">
              <a:rPr lang="en-US" smtClean="0"/>
              <a:t>11/3/23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512CC0-E9C7-14E9-8BB6-6099C3EFF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C246F-1C31-CB9D-B361-FA9DB04F2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EDD9C-457D-9E42-BA0B-15F34685B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174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E3FAF-CABB-7194-29F7-8D2F370A7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224A0-6E60-FAF1-E135-967A3F167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F137B4-F4D5-2979-9293-D3056698A3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F04659-43ED-8B8B-8B46-42A11A7D7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95A77-667B-1A4D-BB05-17D0F20BD3A2}" type="datetimeFigureOut">
              <a:rPr lang="en-US" smtClean="0"/>
              <a:t>11/3/23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0B1AEE-0F41-CEF7-FAF3-F92DB3A8E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2D4A1-1F1C-D7D1-1786-01FB62505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EDD9C-457D-9E42-BA0B-15F34685B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85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039B8-58CF-53F9-D150-FDDB45F7C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ED7394-DE5A-EC84-F946-D62AEE75FC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AB8F5A-343C-356D-7B20-6BE2EE1D8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B4022C-6BCA-01F7-CD25-85201207E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95A77-667B-1A4D-BB05-17D0F20BD3A2}" type="datetimeFigureOut">
              <a:rPr lang="en-US" smtClean="0"/>
              <a:t>11/3/23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DD844E-5711-BF47-1D5E-E4895DF90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7F4B6B-1407-4473-BAC4-F1775527A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EDD9C-457D-9E42-BA0B-15F34685B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96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15394D-C11A-7596-8B1D-77E66F6FB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FE759E-2F3C-478C-39BD-89FCB3C61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89DBF-DF05-132E-7932-5D90C28855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95A77-667B-1A4D-BB05-17D0F20BD3A2}" type="datetimeFigureOut">
              <a:rPr lang="en-US" smtClean="0"/>
              <a:t>11/3/23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E0762-D4D7-C6AF-20F6-212C4A79C1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457E1-42C7-C85D-A584-0AA9A3C659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3EDD9C-457D-9E42-BA0B-15F34685B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24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27DBB6-A5F3-1011-C4CE-F5391EBCF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951" y="3766411"/>
            <a:ext cx="4546600" cy="952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70792F-9C65-BBA1-D808-FECF575BC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394" y="1979339"/>
            <a:ext cx="20320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33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308101"/>
            <a:ext cx="9144000" cy="423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996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282701"/>
            <a:ext cx="9144000" cy="427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169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08117"/>
            <a:ext cx="9144000" cy="428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649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236134" y="47035"/>
            <a:ext cx="3638686" cy="6797951"/>
            <a:chOff x="2523958" y="0"/>
            <a:chExt cx="4021654" cy="751342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23958" y="3747862"/>
              <a:ext cx="4021654" cy="188123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3958" y="1885877"/>
              <a:ext cx="4021654" cy="186198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23958" y="0"/>
              <a:ext cx="4021654" cy="1885877"/>
            </a:xfrm>
            <a:prstGeom prst="rect">
              <a:avLst/>
            </a:prstGeom>
          </p:spPr>
        </p:pic>
        <p:pic>
          <p:nvPicPr>
            <p:cNvPr id="5" name="Picture 4" descr="IMG_1695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3958" y="5629099"/>
              <a:ext cx="4016644" cy="18843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0674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54425" y="2272770"/>
            <a:ext cx="92665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4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Lazy person fact #6543671283  </a:t>
            </a:r>
          </a:p>
          <a:p>
            <a:pPr algn="ctr">
              <a:spcBef>
                <a:spcPct val="0"/>
              </a:spcBef>
            </a:pPr>
            <a:r>
              <a:rPr lang="en-US" sz="4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You were too lazy to read that number</a:t>
            </a:r>
          </a:p>
        </p:txBody>
      </p:sp>
    </p:spTree>
    <p:extLst>
      <p:ext uri="{BB962C8B-B14F-4D97-AF65-F5344CB8AC3E}">
        <p14:creationId xmlns:p14="http://schemas.microsoft.com/office/powerpoint/2010/main" val="511688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8EDE-71F6-EFC1-C1AA-FF41B260A15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82135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What are the virtues of good code?</a:t>
            </a:r>
          </a:p>
        </p:txBody>
      </p:sp>
    </p:spTree>
    <p:extLst>
      <p:ext uri="{BB962C8B-B14F-4D97-AF65-F5344CB8AC3E}">
        <p14:creationId xmlns:p14="http://schemas.microsoft.com/office/powerpoint/2010/main" val="2507814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87E3F9-140C-0736-98F4-ADBAFC9332D9}"/>
              </a:ext>
            </a:extLst>
          </p:cNvPr>
          <p:cNvSpPr txBox="1"/>
          <p:nvPr/>
        </p:nvSpPr>
        <p:spPr>
          <a:xfrm>
            <a:off x="3041650" y="656017"/>
            <a:ext cx="61087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Elephant Pro" pitchFamily="2" charset="0"/>
              </a:rPr>
              <a:t>Conway’s Game of Life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E8C2ACA-5C4C-6780-4D32-8A131A94C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50" y="1195917"/>
            <a:ext cx="6108700" cy="397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B34218-7D45-55E2-06A0-5281FB2ABB8E}"/>
              </a:ext>
            </a:extLst>
          </p:cNvPr>
          <p:cNvSpPr txBox="1"/>
          <p:nvPr/>
        </p:nvSpPr>
        <p:spPr>
          <a:xfrm>
            <a:off x="5915608" y="6028107"/>
            <a:ext cx="57873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radley Hand ITC" panose="03070402050302030203" pitchFamily="66" charset="77"/>
              </a:rPr>
              <a:t>Conway’s Game of Life is  grounded in </a:t>
            </a:r>
            <a:r>
              <a:rPr lang="en-US" sz="16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radley Hand ITC" panose="03070402050302030203" pitchFamily="66" charset="77"/>
              </a:rPr>
              <a:t>basic concepts,</a:t>
            </a:r>
          </a:p>
          <a:p>
            <a:pPr algn="r"/>
            <a:r>
              <a:rPr lang="en-US" sz="16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radley Hand ITC" panose="03070402050302030203" pitchFamily="66" charset="77"/>
              </a:rPr>
              <a:t> </a:t>
            </a:r>
            <a:r>
              <a:rPr lang="en-US" sz="16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radley Hand ITC" panose="03070402050302030203" pitchFamily="66" charset="77"/>
              </a:rPr>
              <a:t>yet exhibits </a:t>
            </a:r>
            <a:r>
              <a:rPr lang="en-US" sz="16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radley Hand ITC" panose="03070402050302030203" pitchFamily="66" charset="77"/>
              </a:rPr>
              <a:t>complex emergent behavior</a:t>
            </a:r>
            <a:r>
              <a:rPr lang="en-US" sz="16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radley Hand ITC" panose="03070402050302030203" pitchFamily="66" charset="77"/>
              </a:rPr>
              <a:t>…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38620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87E3F9-140C-0736-98F4-ADBAFC9332D9}"/>
              </a:ext>
            </a:extLst>
          </p:cNvPr>
          <p:cNvSpPr txBox="1"/>
          <p:nvPr/>
        </p:nvSpPr>
        <p:spPr>
          <a:xfrm>
            <a:off x="4491703" y="5278817"/>
            <a:ext cx="2974168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Elephant Pro" pitchFamily="2" charset="0"/>
              </a:rPr>
              <a:t>Game of Life </a:t>
            </a:r>
          </a:p>
          <a:p>
            <a:pPr algn="ctr"/>
            <a:r>
              <a:rPr lang="en-US" sz="2400" dirty="0">
                <a:latin typeface="Elephant Pro" pitchFamily="2" charset="0"/>
              </a:rPr>
              <a:t>Rules</a:t>
            </a:r>
            <a:endParaRPr lang="en-US" sz="3200" dirty="0">
              <a:latin typeface="Elephant Pro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A6E074-B9A0-7728-F0FF-E1864DB4C6CD}"/>
              </a:ext>
            </a:extLst>
          </p:cNvPr>
          <p:cNvSpPr txBox="1"/>
          <p:nvPr/>
        </p:nvSpPr>
        <p:spPr>
          <a:xfrm>
            <a:off x="2209651" y="1209583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1 neighbor or less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6CE9A5-BDA8-1EF3-E9E9-2F067F206A5A}"/>
              </a:ext>
            </a:extLst>
          </p:cNvPr>
          <p:cNvSpPr txBox="1"/>
          <p:nvPr/>
        </p:nvSpPr>
        <p:spPr>
          <a:xfrm>
            <a:off x="4409898" y="1247810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2-3 neighbors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D9FD3-41C8-F54A-19B2-278C14429C6F}"/>
              </a:ext>
            </a:extLst>
          </p:cNvPr>
          <p:cNvSpPr txBox="1"/>
          <p:nvPr/>
        </p:nvSpPr>
        <p:spPr>
          <a:xfrm>
            <a:off x="6155593" y="1278434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3 neighbors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1D15B7-AA4D-B05B-2335-AFAC20B9CDE8}"/>
              </a:ext>
            </a:extLst>
          </p:cNvPr>
          <p:cNvSpPr txBox="1"/>
          <p:nvPr/>
        </p:nvSpPr>
        <p:spPr>
          <a:xfrm>
            <a:off x="8399705" y="973659"/>
            <a:ext cx="17693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4 or more neighbors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F32A4-90E9-585F-F797-5456AB6358CD}"/>
              </a:ext>
            </a:extLst>
          </p:cNvPr>
          <p:cNvSpPr txBox="1"/>
          <p:nvPr/>
        </p:nvSpPr>
        <p:spPr>
          <a:xfrm>
            <a:off x="2186236" y="4039001"/>
            <a:ext cx="1769318" cy="684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Middle square 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dies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</a:p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from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  <a:r>
              <a:rPr lang="en-US" sz="1400" b="1" dirty="0">
                <a:latin typeface="Annai MN" pitchFamily="2" charset="77"/>
                <a:ea typeface="Annai MN" pitchFamily="2" charset="77"/>
                <a:cs typeface="Annai MN" pitchFamily="2" charset="77"/>
              </a:rPr>
              <a:t>Starvation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AE407E-8EDD-AA24-03D3-E0E60850BFAB}"/>
              </a:ext>
            </a:extLst>
          </p:cNvPr>
          <p:cNvSpPr txBox="1"/>
          <p:nvPr/>
        </p:nvSpPr>
        <p:spPr>
          <a:xfrm>
            <a:off x="4462503" y="4014748"/>
            <a:ext cx="1769318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Middle square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survives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</a:p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from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Subsistence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5B01D2-64B7-6141-B69C-74296C104A80}"/>
              </a:ext>
            </a:extLst>
          </p:cNvPr>
          <p:cNvSpPr txBox="1"/>
          <p:nvPr/>
        </p:nvSpPr>
        <p:spPr>
          <a:xfrm>
            <a:off x="6155593" y="4056096"/>
            <a:ext cx="1769318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Middle square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</a:p>
          <a:p>
            <a:pPr algn="ctr"/>
            <a:r>
              <a:rPr lang="en-US" sz="1400" b="1" dirty="0">
                <a:solidFill>
                  <a:srgbClr val="00B050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is born</a:t>
            </a:r>
            <a:endParaRPr lang="en-US" sz="1400" dirty="0">
              <a:latin typeface="Annai MN" pitchFamily="2" charset="77"/>
              <a:ea typeface="Annai MN" pitchFamily="2" charset="77"/>
              <a:cs typeface="Annai MN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39DDD7-8DBF-96D1-BF60-C51F66A0DC33}"/>
              </a:ext>
            </a:extLst>
          </p:cNvPr>
          <p:cNvSpPr txBox="1"/>
          <p:nvPr/>
        </p:nvSpPr>
        <p:spPr>
          <a:xfrm>
            <a:off x="8282521" y="4024824"/>
            <a:ext cx="1995972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Middle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square</a:t>
            </a:r>
          </a:p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dies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</a:p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from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  <a:r>
              <a:rPr lang="en-US" sz="1400" b="1" dirty="0">
                <a:latin typeface="Annai MN" pitchFamily="2" charset="77"/>
                <a:ea typeface="Annai MN" pitchFamily="2" charset="77"/>
                <a:cs typeface="Annai MN" pitchFamily="2" charset="77"/>
              </a:rPr>
              <a:t>Overpopulation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1D5F26-3DF3-5AF2-50FC-8D5E20C29B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35" t="5744" r="6540" b="6482"/>
          <a:stretch/>
        </p:blipFill>
        <p:spPr>
          <a:xfrm>
            <a:off x="3298192" y="1846901"/>
            <a:ext cx="679479" cy="6799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4EBCAC-0992-D93D-FD03-4D6915D42D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35" t="7266" r="12159" b="10883"/>
          <a:stretch/>
        </p:blipFill>
        <p:spPr>
          <a:xfrm>
            <a:off x="3304461" y="3029314"/>
            <a:ext cx="634525" cy="644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6A986F-A0ED-F58F-5A88-F09BED3679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24" t="5391" r="11507" b="6153"/>
          <a:stretch/>
        </p:blipFill>
        <p:spPr>
          <a:xfrm>
            <a:off x="2177940" y="1821796"/>
            <a:ext cx="688025" cy="7301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D73FAE-7DAC-E2AF-3ED5-FBF22521DA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56" t="7265" r="8452" b="7729"/>
          <a:stretch/>
        </p:blipFill>
        <p:spPr>
          <a:xfrm>
            <a:off x="2177940" y="3016898"/>
            <a:ext cx="688025" cy="6693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8417FB-5498-C359-B8FE-168AB1D6CCE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007" t="7038" r="6699" b="6250"/>
          <a:stretch/>
        </p:blipFill>
        <p:spPr>
          <a:xfrm>
            <a:off x="4409898" y="1834496"/>
            <a:ext cx="679479" cy="7047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2EDD54-E206-633D-2E3E-3FDA76AD62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89" t="6930" r="8824" b="8980"/>
          <a:stretch/>
        </p:blipFill>
        <p:spPr>
          <a:xfrm>
            <a:off x="4377482" y="3004483"/>
            <a:ext cx="732221" cy="6941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204727-216D-DC88-FB68-5A31C93F288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414" t="8572" r="9244" b="14939"/>
          <a:stretch/>
        </p:blipFill>
        <p:spPr>
          <a:xfrm>
            <a:off x="6641856" y="1846901"/>
            <a:ext cx="709156" cy="6799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8E71DC-4D44-5475-4930-76B747FA0D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05" t="6930" r="7207" b="6598"/>
          <a:stretch/>
        </p:blipFill>
        <p:spPr>
          <a:xfrm>
            <a:off x="6647917" y="2994647"/>
            <a:ext cx="732222" cy="71383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19B4FDE-F018-2AD0-95FE-0AA3509257E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471" t="5563" r="12644" b="10781"/>
          <a:stretch/>
        </p:blipFill>
        <p:spPr>
          <a:xfrm>
            <a:off x="5548199" y="3016898"/>
            <a:ext cx="661222" cy="6693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8069149-616B-DE18-E624-990FECDFC5F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837" t="13016" r="9305" b="8322"/>
          <a:stretch/>
        </p:blipFill>
        <p:spPr>
          <a:xfrm>
            <a:off x="5521604" y="1852229"/>
            <a:ext cx="688025" cy="66933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D4E9DC3-AAD4-8332-8AB1-273FA5ADE50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977" t="11593" r="9907" b="13043"/>
          <a:stretch/>
        </p:blipFill>
        <p:spPr>
          <a:xfrm>
            <a:off x="7783239" y="1856694"/>
            <a:ext cx="709156" cy="66040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B6A7FB2-CEA2-FC88-1CE2-FAC9324C702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3771" t="12148" r="11850" b="9768"/>
          <a:stretch/>
        </p:blipFill>
        <p:spPr>
          <a:xfrm>
            <a:off x="7818635" y="3004483"/>
            <a:ext cx="661222" cy="69416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4FDB0A4-1B72-AE6D-5B8E-6C5649B205A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4340" t="6002" r="11283" b="7639"/>
          <a:stretch/>
        </p:blipFill>
        <p:spPr>
          <a:xfrm>
            <a:off x="8924622" y="1846901"/>
            <a:ext cx="661222" cy="67998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FD03CFC-4371-536A-5B53-312FB096247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3751" t="12676" r="14928" b="11912"/>
          <a:stretch/>
        </p:blipFill>
        <p:spPr>
          <a:xfrm>
            <a:off x="8918353" y="3011570"/>
            <a:ext cx="661222" cy="67998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6E00F76-591A-7532-D433-B9BBBE93508B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2329" t="11428" r="12428" b="14286"/>
          <a:stretch/>
        </p:blipFill>
        <p:spPr>
          <a:xfrm>
            <a:off x="10018074" y="1856694"/>
            <a:ext cx="688025" cy="66040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1DAEB03-6615-3858-71CA-082C8C539175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5227" t="11173" r="15318" b="16491"/>
          <a:stretch/>
        </p:blipFill>
        <p:spPr>
          <a:xfrm>
            <a:off x="10018074" y="3007063"/>
            <a:ext cx="688025" cy="689002"/>
          </a:xfrm>
          <a:prstGeom prst="rect">
            <a:avLst/>
          </a:prstGeom>
        </p:spPr>
      </p:pic>
      <p:sp>
        <p:nvSpPr>
          <p:cNvPr id="29" name="Down Arrow 28">
            <a:extLst>
              <a:ext uri="{FF2B5EF4-FFF2-40B4-BE49-F238E27FC236}">
                <a16:creationId xmlns:a16="http://schemas.microsoft.com/office/drawing/2014/main" id="{619AD3F7-4176-5C57-0B75-CD18C84AFF45}"/>
              </a:ext>
            </a:extLst>
          </p:cNvPr>
          <p:cNvSpPr/>
          <p:nvPr/>
        </p:nvSpPr>
        <p:spPr>
          <a:xfrm>
            <a:off x="2361477" y="2658528"/>
            <a:ext cx="320949" cy="260392"/>
          </a:xfrm>
          <a:prstGeom prst="downArrow">
            <a:avLst/>
          </a:prstGeom>
          <a:solidFill>
            <a:srgbClr val="7E7E7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5FEC674A-ED08-1733-3B34-E7BDE5C1E3B3}"/>
              </a:ext>
            </a:extLst>
          </p:cNvPr>
          <p:cNvSpPr/>
          <p:nvPr/>
        </p:nvSpPr>
        <p:spPr>
          <a:xfrm>
            <a:off x="3481496" y="2658528"/>
            <a:ext cx="320949" cy="260392"/>
          </a:xfrm>
          <a:prstGeom prst="downArrow">
            <a:avLst/>
          </a:prstGeom>
          <a:solidFill>
            <a:srgbClr val="7E7E7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D500C44F-0D8A-16CD-892F-055A5AD7BBE0}"/>
              </a:ext>
            </a:extLst>
          </p:cNvPr>
          <p:cNvSpPr/>
          <p:nvPr/>
        </p:nvSpPr>
        <p:spPr>
          <a:xfrm>
            <a:off x="4601515" y="2658528"/>
            <a:ext cx="320949" cy="260392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7693BFE7-C91A-A95E-743D-AF58EDABD6B9}"/>
              </a:ext>
            </a:extLst>
          </p:cNvPr>
          <p:cNvSpPr/>
          <p:nvPr/>
        </p:nvSpPr>
        <p:spPr>
          <a:xfrm>
            <a:off x="5721534" y="2658528"/>
            <a:ext cx="320949" cy="260392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E11B6C69-A348-675B-9368-D310E43802C5}"/>
              </a:ext>
            </a:extLst>
          </p:cNvPr>
          <p:cNvSpPr/>
          <p:nvPr/>
        </p:nvSpPr>
        <p:spPr>
          <a:xfrm>
            <a:off x="6841553" y="2658528"/>
            <a:ext cx="320949" cy="260392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7F9BB04A-785D-F63C-8304-4C70B7FB294D}"/>
              </a:ext>
            </a:extLst>
          </p:cNvPr>
          <p:cNvSpPr/>
          <p:nvPr/>
        </p:nvSpPr>
        <p:spPr>
          <a:xfrm>
            <a:off x="7961572" y="2658528"/>
            <a:ext cx="320949" cy="260392"/>
          </a:xfrm>
          <a:prstGeom prst="downArrow">
            <a:avLst/>
          </a:prstGeom>
          <a:solidFill>
            <a:srgbClr val="7E7E7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>
            <a:extLst>
              <a:ext uri="{FF2B5EF4-FFF2-40B4-BE49-F238E27FC236}">
                <a16:creationId xmlns:a16="http://schemas.microsoft.com/office/drawing/2014/main" id="{2E15D100-85CB-FC73-4989-A835EB9A33BA}"/>
              </a:ext>
            </a:extLst>
          </p:cNvPr>
          <p:cNvSpPr/>
          <p:nvPr/>
        </p:nvSpPr>
        <p:spPr>
          <a:xfrm>
            <a:off x="9081591" y="2658528"/>
            <a:ext cx="320949" cy="260392"/>
          </a:xfrm>
          <a:prstGeom prst="downArrow">
            <a:avLst/>
          </a:prstGeom>
          <a:solidFill>
            <a:srgbClr val="7E7E7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Down Arrow 35">
            <a:extLst>
              <a:ext uri="{FF2B5EF4-FFF2-40B4-BE49-F238E27FC236}">
                <a16:creationId xmlns:a16="http://schemas.microsoft.com/office/drawing/2014/main" id="{AFD27967-F3A6-7354-B855-2F89043BC2B0}"/>
              </a:ext>
            </a:extLst>
          </p:cNvPr>
          <p:cNvSpPr/>
          <p:nvPr/>
        </p:nvSpPr>
        <p:spPr>
          <a:xfrm>
            <a:off x="10201611" y="2658528"/>
            <a:ext cx="320949" cy="260392"/>
          </a:xfrm>
          <a:prstGeom prst="downArrow">
            <a:avLst/>
          </a:prstGeom>
          <a:solidFill>
            <a:srgbClr val="7E7E7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8866FE63-E881-FC8B-535E-11ECC8428B12}"/>
              </a:ext>
            </a:extLst>
          </p:cNvPr>
          <p:cNvSpPr/>
          <p:nvPr/>
        </p:nvSpPr>
        <p:spPr>
          <a:xfrm rot="5400000">
            <a:off x="3027346" y="665871"/>
            <a:ext cx="133927" cy="1779432"/>
          </a:xfrm>
          <a:prstGeom prst="leftBrac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2C434B0F-7AC1-27F8-B51C-8C41039C9630}"/>
              </a:ext>
            </a:extLst>
          </p:cNvPr>
          <p:cNvSpPr/>
          <p:nvPr/>
        </p:nvSpPr>
        <p:spPr>
          <a:xfrm rot="5400000">
            <a:off x="5275141" y="667186"/>
            <a:ext cx="133927" cy="1779432"/>
          </a:xfrm>
          <a:prstGeom prst="leftBrac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61A33801-6733-EB94-AC67-374B6F36CCE8}"/>
              </a:ext>
            </a:extLst>
          </p:cNvPr>
          <p:cNvSpPr/>
          <p:nvPr/>
        </p:nvSpPr>
        <p:spPr>
          <a:xfrm rot="5400000">
            <a:off x="9161946" y="97994"/>
            <a:ext cx="124135" cy="2881548"/>
          </a:xfrm>
          <a:prstGeom prst="leftBrac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C15BADEB-46F9-2EE5-2356-65BD810095D6}"/>
              </a:ext>
            </a:extLst>
          </p:cNvPr>
          <p:cNvSpPr/>
          <p:nvPr/>
        </p:nvSpPr>
        <p:spPr>
          <a:xfrm rot="16200000">
            <a:off x="2982305" y="3054114"/>
            <a:ext cx="133927" cy="1779432"/>
          </a:xfrm>
          <a:prstGeom prst="leftBrac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49859245-3BA5-D721-5424-F801DEEA9936}"/>
              </a:ext>
            </a:extLst>
          </p:cNvPr>
          <p:cNvSpPr/>
          <p:nvPr/>
        </p:nvSpPr>
        <p:spPr>
          <a:xfrm rot="16200000">
            <a:off x="5200235" y="3068144"/>
            <a:ext cx="133927" cy="1779432"/>
          </a:xfrm>
          <a:prstGeom prst="leftBrac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75C2A121-5830-553B-6369-D859D5A934C0}"/>
              </a:ext>
            </a:extLst>
          </p:cNvPr>
          <p:cNvSpPr/>
          <p:nvPr/>
        </p:nvSpPr>
        <p:spPr>
          <a:xfrm rot="16200000">
            <a:off x="9194359" y="2526906"/>
            <a:ext cx="124135" cy="2881548"/>
          </a:xfrm>
          <a:prstGeom prst="leftBrac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175053-FA15-A300-32E5-32BC97EAD21B}"/>
              </a:ext>
            </a:extLst>
          </p:cNvPr>
          <p:cNvSpPr txBox="1"/>
          <p:nvPr/>
        </p:nvSpPr>
        <p:spPr>
          <a:xfrm>
            <a:off x="2352676" y="1461861"/>
            <a:ext cx="312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F0AFEA5-45BE-1873-1AA1-51B9F8CF08B1}"/>
              </a:ext>
            </a:extLst>
          </p:cNvPr>
          <p:cNvSpPr txBox="1"/>
          <p:nvPr/>
        </p:nvSpPr>
        <p:spPr>
          <a:xfrm>
            <a:off x="3452086" y="1461861"/>
            <a:ext cx="312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6AE053-5EA3-B51E-BF5F-FAD97230F05D}"/>
              </a:ext>
            </a:extLst>
          </p:cNvPr>
          <p:cNvSpPr txBox="1"/>
          <p:nvPr/>
        </p:nvSpPr>
        <p:spPr>
          <a:xfrm>
            <a:off x="4596929" y="1461861"/>
            <a:ext cx="312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2AB5B77-6CF1-48B2-54FA-D0B3EC9585AC}"/>
              </a:ext>
            </a:extLst>
          </p:cNvPr>
          <p:cNvSpPr txBox="1"/>
          <p:nvPr/>
        </p:nvSpPr>
        <p:spPr>
          <a:xfrm>
            <a:off x="5691790" y="1461861"/>
            <a:ext cx="312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F3C0596-BE7D-F1F8-5594-B6A983B78588}"/>
              </a:ext>
            </a:extLst>
          </p:cNvPr>
          <p:cNvSpPr txBox="1"/>
          <p:nvPr/>
        </p:nvSpPr>
        <p:spPr>
          <a:xfrm>
            <a:off x="6821141" y="1461861"/>
            <a:ext cx="312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024CBC6-D093-9F59-E798-A18E8024259D}"/>
              </a:ext>
            </a:extLst>
          </p:cNvPr>
          <p:cNvSpPr txBox="1"/>
          <p:nvPr/>
        </p:nvSpPr>
        <p:spPr>
          <a:xfrm>
            <a:off x="7979969" y="1461861"/>
            <a:ext cx="312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48FB30-3405-6B71-4F1F-DA3969DEF440}"/>
              </a:ext>
            </a:extLst>
          </p:cNvPr>
          <p:cNvSpPr txBox="1"/>
          <p:nvPr/>
        </p:nvSpPr>
        <p:spPr>
          <a:xfrm>
            <a:off x="9085732" y="1461861"/>
            <a:ext cx="312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DAE96E-67BC-BDD4-DC81-4B6B412D28AA}"/>
              </a:ext>
            </a:extLst>
          </p:cNvPr>
          <p:cNvSpPr txBox="1"/>
          <p:nvPr/>
        </p:nvSpPr>
        <p:spPr>
          <a:xfrm>
            <a:off x="10194167" y="1461861"/>
            <a:ext cx="312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8290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17991-694E-079C-A24F-F075A8AA23D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59934" y="2295525"/>
            <a:ext cx="10515600" cy="1325563"/>
          </a:xfrm>
        </p:spPr>
        <p:txBody>
          <a:bodyPr/>
          <a:lstStyle/>
          <a:p>
            <a:r>
              <a:rPr lang="en-US" dirty="0"/>
              <a:t>The value of constraints</a:t>
            </a:r>
          </a:p>
        </p:txBody>
      </p:sp>
      <p:pic>
        <p:nvPicPr>
          <p:cNvPr id="2050" name="Picture 2" descr="How to focus on creating value?">
            <a:extLst>
              <a:ext uri="{FF2B5EF4-FFF2-40B4-BE49-F238E27FC236}">
                <a16:creationId xmlns:a16="http://schemas.microsoft.com/office/drawing/2014/main" id="{4BDE8D42-CBC2-F43A-6D6F-0B370ACA1F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0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33AF6A7-903D-6521-A415-9BEEC5E9436A}"/>
              </a:ext>
            </a:extLst>
          </p:cNvPr>
          <p:cNvSpPr/>
          <p:nvPr/>
        </p:nvSpPr>
        <p:spPr>
          <a:xfrm>
            <a:off x="5003801" y="1803401"/>
            <a:ext cx="2963332" cy="29633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n w="12700"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tx1"/>
                </a:solidFill>
                <a:latin typeface="Vivaldi" panose="020F0502020204030204" pitchFamily="34" charset="0"/>
                <a:ea typeface="STCaiyun" panose="02010800040101010101" pitchFamily="2" charset="-122"/>
                <a:cs typeface="Vivaldi" panose="020F0502020204030204" pitchFamily="34" charset="0"/>
              </a:rPr>
              <a:t>focus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DBD31F-90BB-6756-09D9-6303676EBC39}"/>
              </a:ext>
            </a:extLst>
          </p:cNvPr>
          <p:cNvSpPr txBox="1"/>
          <p:nvPr/>
        </p:nvSpPr>
        <p:spPr>
          <a:xfrm>
            <a:off x="254000" y="135467"/>
            <a:ext cx="414985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>The Value of</a:t>
            </a:r>
          </a:p>
          <a:p>
            <a:r>
              <a:rPr lang="en-US" sz="6600" b="1" dirty="0">
                <a:effectLst>
                  <a:glow rad="127000">
                    <a:schemeClr val="bg1"/>
                  </a:glow>
                </a:effectLst>
              </a:rPr>
              <a:t>Constraints</a:t>
            </a:r>
            <a:endParaRPr lang="en-US" sz="5400" b="1" dirty="0">
              <a:effectLst>
                <a:glow rad="1270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92549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heir craft"/>
          <p:cNvSpPr txBox="1"/>
          <p:nvPr/>
        </p:nvSpPr>
        <p:spPr>
          <a:xfrm>
            <a:off x="-14684" y="2826272"/>
            <a:ext cx="12221369" cy="1205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15000">
                <a:latin typeface="Phosphate Inline"/>
                <a:ea typeface="Phosphate Inline"/>
                <a:cs typeface="Phosphate Inline"/>
                <a:sym typeface="Phosphate Inline"/>
              </a:defRPr>
            </a:lvl1pPr>
          </a:lstStyle>
          <a:p>
            <a:pPr algn="ctr"/>
            <a:r>
              <a:rPr sz="7500" dirty="0"/>
              <a:t>their craft</a:t>
            </a:r>
          </a:p>
        </p:txBody>
      </p:sp>
      <p:sp>
        <p:nvSpPr>
          <p:cNvPr id="177" name="?"/>
          <p:cNvSpPr txBox="1"/>
          <p:nvPr/>
        </p:nvSpPr>
        <p:spPr>
          <a:xfrm>
            <a:off x="8748451" y="2377526"/>
            <a:ext cx="663643" cy="197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25000">
                <a:latin typeface="Phosphate Inline"/>
                <a:ea typeface="Phosphate Inline"/>
                <a:cs typeface="Phosphate Inline"/>
                <a:sym typeface="Phosphate Inline"/>
              </a:defRPr>
            </a:lvl1pPr>
          </a:lstStyle>
          <a:p>
            <a:r>
              <a:rPr sz="12500" dirty="0"/>
              <a:t>?</a:t>
            </a:r>
          </a:p>
        </p:txBody>
      </p:sp>
      <p:sp>
        <p:nvSpPr>
          <p:cNvPr id="178" name="Test Driven Development"/>
          <p:cNvSpPr txBox="1"/>
          <p:nvPr/>
        </p:nvSpPr>
        <p:spPr>
          <a:xfrm>
            <a:off x="507823" y="519573"/>
            <a:ext cx="4589398" cy="512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60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Phosphate Inline"/>
                <a:ea typeface="Phosphate Inline"/>
                <a:cs typeface="Phosphate Inline"/>
                <a:sym typeface="Phosphate Inline"/>
              </a:defRPr>
            </a:lvl1pPr>
          </a:lstStyle>
          <a:p>
            <a:r>
              <a:rPr sz="3000"/>
              <a:t>Test Driven Development</a:t>
            </a:r>
          </a:p>
        </p:txBody>
      </p:sp>
      <p:sp>
        <p:nvSpPr>
          <p:cNvPr id="179" name="New Programming Languages"/>
          <p:cNvSpPr txBox="1"/>
          <p:nvPr/>
        </p:nvSpPr>
        <p:spPr>
          <a:xfrm>
            <a:off x="6647747" y="2204607"/>
            <a:ext cx="5541582" cy="489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5700">
                <a:solidFill>
                  <a:srgbClr val="3E46AE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sz="2850"/>
              <a:t>New Programming Languages</a:t>
            </a:r>
          </a:p>
        </p:txBody>
      </p:sp>
      <p:sp>
        <p:nvSpPr>
          <p:cNvPr id="180" name="Pair Programming"/>
          <p:cNvSpPr txBox="1"/>
          <p:nvPr/>
        </p:nvSpPr>
        <p:spPr>
          <a:xfrm>
            <a:off x="994932" y="4422298"/>
            <a:ext cx="2330766" cy="512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6000">
                <a:solidFill>
                  <a:schemeClr val="accent2">
                    <a:hueOff val="192982"/>
                    <a:satOff val="17755"/>
                    <a:lumOff val="-28483"/>
                  </a:schemeClr>
                </a:solidFill>
                <a:latin typeface="SignPainter-HouseScript"/>
                <a:ea typeface="SignPainter-HouseScript"/>
                <a:cs typeface="SignPainter-HouseScript"/>
                <a:sym typeface="SignPainter-HouseScript"/>
              </a:defRPr>
            </a:lvl1pPr>
          </a:lstStyle>
          <a:p>
            <a:r>
              <a:rPr sz="3000"/>
              <a:t>Pair Programming</a:t>
            </a:r>
          </a:p>
        </p:txBody>
      </p:sp>
      <p:sp>
        <p:nvSpPr>
          <p:cNvPr id="181" name="Emergent Design"/>
          <p:cNvSpPr txBox="1"/>
          <p:nvPr/>
        </p:nvSpPr>
        <p:spPr>
          <a:xfrm>
            <a:off x="3739388" y="5495030"/>
            <a:ext cx="3808094" cy="582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6900">
                <a:solidFill>
                  <a:schemeClr val="accent3">
                    <a:hueOff val="914338"/>
                    <a:satOff val="31515"/>
                    <a:lumOff val="-30790"/>
                  </a:schemeClr>
                </a:solidFill>
                <a:latin typeface="Herculanum"/>
                <a:ea typeface="Herculanum"/>
                <a:cs typeface="Herculanum"/>
                <a:sym typeface="Herculanum"/>
              </a:defRPr>
            </a:lvl1pPr>
          </a:lstStyle>
          <a:p>
            <a:r>
              <a:rPr sz="3450"/>
              <a:t>Emergent Design</a:t>
            </a:r>
          </a:p>
        </p:txBody>
      </p:sp>
      <p:sp>
        <p:nvSpPr>
          <p:cNvPr id="182" name="Elements of Simple Design"/>
          <p:cNvSpPr txBox="1"/>
          <p:nvPr/>
        </p:nvSpPr>
        <p:spPr>
          <a:xfrm>
            <a:off x="1092662" y="1890992"/>
            <a:ext cx="4774962" cy="512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6000">
                <a:solidFill>
                  <a:schemeClr val="accent4">
                    <a:hueOff val="-1247790"/>
                    <a:lumOff val="-12326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rPr sz="3000"/>
              <a:t>Elements of Simple Design</a:t>
            </a:r>
          </a:p>
        </p:txBody>
      </p:sp>
      <p:sp>
        <p:nvSpPr>
          <p:cNvPr id="183" name="Mob Programming"/>
          <p:cNvSpPr txBox="1"/>
          <p:nvPr/>
        </p:nvSpPr>
        <p:spPr>
          <a:xfrm>
            <a:off x="8418837" y="4591751"/>
            <a:ext cx="3588034" cy="566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6700" b="1">
                <a:solidFill>
                  <a:schemeClr val="accent1">
                    <a:hueOff val="114395"/>
                    <a:lumOff val="-24975"/>
                  </a:schemeClr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r>
              <a:rPr sz="3350"/>
              <a:t>Mob Programming</a:t>
            </a:r>
          </a:p>
        </p:txBody>
      </p:sp>
      <p:sp>
        <p:nvSpPr>
          <p:cNvPr id="184" name="Refactoring"/>
          <p:cNvSpPr txBox="1"/>
          <p:nvPr/>
        </p:nvSpPr>
        <p:spPr>
          <a:xfrm>
            <a:off x="7708352" y="773782"/>
            <a:ext cx="2455096" cy="589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7000">
                <a:solidFill>
                  <a:schemeClr val="accent6">
                    <a:satOff val="-20754"/>
                    <a:lumOff val="-16738"/>
                  </a:schemeClr>
                </a:solidFill>
                <a:latin typeface="Rockwell"/>
                <a:ea typeface="Rockwell"/>
                <a:cs typeface="Rockwell"/>
                <a:sym typeface="Rockwell"/>
              </a:defRPr>
            </a:lvl1pPr>
          </a:lstStyle>
          <a:p>
            <a:r>
              <a:rPr sz="3500"/>
              <a:t>Refactoring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odeRetreat"/>
          <p:cNvSpPr txBox="1"/>
          <p:nvPr/>
        </p:nvSpPr>
        <p:spPr>
          <a:xfrm>
            <a:off x="178730" y="-219"/>
            <a:ext cx="6735818" cy="1590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defRPr sz="16400"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rPr sz="10000"/>
              <a:t>C</a:t>
            </a:r>
            <a:r>
              <a:rPr sz="8200"/>
              <a:t>ode</a:t>
            </a:r>
            <a:r>
              <a:rPr sz="10000"/>
              <a:t>R</a:t>
            </a:r>
            <a:r>
              <a:rPr sz="8200"/>
              <a:t>etreat</a:t>
            </a:r>
          </a:p>
        </p:txBody>
      </p:sp>
      <p:sp>
        <p:nvSpPr>
          <p:cNvPr id="165" name="is a single day event"/>
          <p:cNvSpPr txBox="1"/>
          <p:nvPr/>
        </p:nvSpPr>
        <p:spPr>
          <a:xfrm>
            <a:off x="2561447" y="1321196"/>
            <a:ext cx="4950073" cy="666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8000">
                <a:solidFill>
                  <a:srgbClr val="929292"/>
                </a:solidFill>
                <a:latin typeface="Phosphate Inline"/>
                <a:ea typeface="Phosphate Inline"/>
                <a:cs typeface="Phosphate Inline"/>
                <a:sym typeface="Phosphate Inline"/>
              </a:defRPr>
            </a:lvl1pPr>
          </a:lstStyle>
          <a:p>
            <a:pPr>
              <a:defRPr sz="16400"/>
            </a:pPr>
            <a:r>
              <a:rPr sz="4000"/>
              <a:t>is a single day event</a:t>
            </a:r>
          </a:p>
        </p:txBody>
      </p:sp>
      <p:grpSp>
        <p:nvGrpSpPr>
          <p:cNvPr id="171" name="Group"/>
          <p:cNvGrpSpPr/>
          <p:nvPr/>
        </p:nvGrpSpPr>
        <p:grpSpPr>
          <a:xfrm>
            <a:off x="8034200" y="3197363"/>
            <a:ext cx="4048555" cy="2954009"/>
            <a:chOff x="0" y="0"/>
            <a:chExt cx="8097109" cy="5908016"/>
          </a:xfrm>
        </p:grpSpPr>
        <p:pic>
          <p:nvPicPr>
            <p:cNvPr id="166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8097110" cy="59080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7" name="Practice"/>
            <p:cNvSpPr txBox="1"/>
            <p:nvPr/>
          </p:nvSpPr>
          <p:spPr>
            <a:xfrm rot="21029650">
              <a:off x="1148116" y="1540884"/>
              <a:ext cx="1734741" cy="659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>
                <a:defRPr sz="340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latin typeface="Impact"/>
                  <a:ea typeface="Impact"/>
                  <a:cs typeface="Impact"/>
                  <a:sym typeface="Impact"/>
                </a:defRPr>
              </a:lvl1pPr>
            </a:lstStyle>
            <a:p>
              <a:r>
                <a:rPr sz="1700"/>
                <a:t>Practice</a:t>
              </a:r>
            </a:p>
          </p:txBody>
        </p:sp>
        <p:sp>
          <p:nvSpPr>
            <p:cNvPr id="168" name="Practice"/>
            <p:cNvSpPr txBox="1"/>
            <p:nvPr/>
          </p:nvSpPr>
          <p:spPr>
            <a:xfrm rot="21029650">
              <a:off x="1281334" y="2209760"/>
              <a:ext cx="1734740" cy="659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>
                <a:defRPr sz="340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latin typeface="Impact"/>
                  <a:ea typeface="Impact"/>
                  <a:cs typeface="Impact"/>
                  <a:sym typeface="Impact"/>
                </a:defRPr>
              </a:lvl1pPr>
            </a:lstStyle>
            <a:p>
              <a:r>
                <a:rPr sz="1700"/>
                <a:t>Practice</a:t>
              </a:r>
            </a:p>
          </p:txBody>
        </p:sp>
        <p:sp>
          <p:nvSpPr>
            <p:cNvPr id="169" name="Practice"/>
            <p:cNvSpPr txBox="1"/>
            <p:nvPr/>
          </p:nvSpPr>
          <p:spPr>
            <a:xfrm rot="21029650">
              <a:off x="1378028" y="2814231"/>
              <a:ext cx="1734741" cy="6592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>
                <a:defRPr sz="340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latin typeface="Impact"/>
                  <a:ea typeface="Impact"/>
                  <a:cs typeface="Impact"/>
                  <a:sym typeface="Impact"/>
                </a:defRPr>
              </a:lvl1pPr>
            </a:lstStyle>
            <a:p>
              <a:r>
                <a:rPr sz="1700"/>
                <a:t>Practice</a:t>
              </a:r>
            </a:p>
          </p:txBody>
        </p:sp>
        <p:sp>
          <p:nvSpPr>
            <p:cNvPr id="170" name="Practice"/>
            <p:cNvSpPr txBox="1"/>
            <p:nvPr/>
          </p:nvSpPr>
          <p:spPr>
            <a:xfrm rot="21029650">
              <a:off x="1474723" y="3422237"/>
              <a:ext cx="1734740" cy="6592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>
                <a:defRPr sz="340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latin typeface="Impact"/>
                  <a:ea typeface="Impact"/>
                  <a:cs typeface="Impact"/>
                  <a:sym typeface="Impact"/>
                </a:defRPr>
              </a:lvl1pPr>
            </a:lstStyle>
            <a:p>
              <a:r>
                <a:rPr sz="1700"/>
                <a:t>Practice</a:t>
              </a:r>
            </a:p>
          </p:txBody>
        </p:sp>
      </p:grpSp>
      <p:sp>
        <p:nvSpPr>
          <p:cNvPr id="172" name="CodeRetreat"/>
          <p:cNvSpPr txBox="1"/>
          <p:nvPr/>
        </p:nvSpPr>
        <p:spPr>
          <a:xfrm>
            <a:off x="178730" y="-219"/>
            <a:ext cx="6735818" cy="1590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defRPr sz="16400">
                <a:solidFill>
                  <a:srgbClr val="262AC6"/>
                </a:solidFill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rPr sz="10000"/>
              <a:t>C</a:t>
            </a:r>
            <a:r>
              <a:rPr sz="8200"/>
              <a:t>ode</a:t>
            </a:r>
            <a:r>
              <a:rPr sz="10000"/>
              <a:t>R</a:t>
            </a:r>
            <a:r>
              <a:rPr sz="8200"/>
              <a:t>etreat</a:t>
            </a:r>
          </a:p>
        </p:txBody>
      </p:sp>
      <p:sp>
        <p:nvSpPr>
          <p:cNvPr id="173" name="Where programmers of…"/>
          <p:cNvSpPr txBox="1"/>
          <p:nvPr/>
        </p:nvSpPr>
        <p:spPr>
          <a:xfrm>
            <a:off x="2544654" y="2028134"/>
            <a:ext cx="6690934" cy="1282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l">
              <a:defRPr sz="16400">
                <a:solidFill>
                  <a:srgbClr val="929292"/>
                </a:solidFill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rPr sz="4000"/>
              <a:t>Where programmers of</a:t>
            </a:r>
          </a:p>
          <a:p>
            <a:pPr algn="l">
              <a:defRPr sz="16400">
                <a:solidFill>
                  <a:srgbClr val="929292"/>
                </a:solidFill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rPr sz="4000"/>
              <a:t>all levels Gather together</a:t>
            </a:r>
          </a:p>
        </p:txBody>
      </p:sp>
      <p:sp>
        <p:nvSpPr>
          <p:cNvPr id="174" name="to make space and…"/>
          <p:cNvSpPr txBox="1"/>
          <p:nvPr/>
        </p:nvSpPr>
        <p:spPr>
          <a:xfrm>
            <a:off x="2526361" y="3583056"/>
            <a:ext cx="5304337" cy="1897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l">
              <a:defRPr sz="16400"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rPr sz="4000"/>
              <a:t>to make space and </a:t>
            </a:r>
          </a:p>
          <a:p>
            <a:pPr algn="l">
              <a:defRPr sz="16400"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rPr sz="4000"/>
              <a:t>focus on </a:t>
            </a:r>
            <a:r>
              <a:rPr sz="4000">
                <a:solidFill>
                  <a:srgbClr val="262AC6"/>
                </a:solidFill>
              </a:rPr>
              <a:t>practicing</a:t>
            </a:r>
            <a:r>
              <a:rPr sz="4000"/>
              <a:t> </a:t>
            </a:r>
          </a:p>
          <a:p>
            <a:pPr algn="l">
              <a:defRPr sz="16400"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rPr sz="4000"/>
              <a:t>their craft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/>
              <a:t>What you take away is your responsibility</a:t>
            </a:r>
            <a:endParaRPr/>
          </a:p>
        </p:txBody>
      </p:sp>
      <p:pic>
        <p:nvPicPr>
          <p:cNvPr id="208" name="Google Shape;208;p24"/>
          <p:cNvPicPr preferRelativeResize="0"/>
          <p:nvPr/>
        </p:nvPicPr>
        <p:blipFill rotWithShape="1">
          <a:blip r:embed="rId3">
            <a:alphaModFix/>
          </a:blip>
          <a:srcRect r="44641"/>
          <a:stretch/>
        </p:blipFill>
        <p:spPr>
          <a:xfrm>
            <a:off x="2833752" y="1633167"/>
            <a:ext cx="6524497" cy="4730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DE6A305E-6B88-ABF9-ACBC-1429ABF740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79"/>
          <a:stretch/>
        </p:blipFill>
        <p:spPr bwMode="auto">
          <a:xfrm>
            <a:off x="1524001" y="1"/>
            <a:ext cx="462925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4266525" y="1905506"/>
            <a:ext cx="538700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Charmonman" pitchFamily="2" charset="-34"/>
                <a:cs typeface="Charmonman" pitchFamily="2" charset="-34"/>
              </a:rPr>
              <a:t>Kindness</a:t>
            </a:r>
          </a:p>
          <a:p>
            <a:pPr algn="ctr"/>
            <a:r>
              <a:rPr lang="en-US" sz="4800" dirty="0">
                <a:latin typeface="Charmonman" pitchFamily="2" charset="-34"/>
                <a:cs typeface="Charmonman" pitchFamily="2" charset="-34"/>
              </a:rPr>
              <a:t>Consideration</a:t>
            </a:r>
          </a:p>
          <a:p>
            <a:pPr algn="ctr"/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Charmonman" pitchFamily="2" charset="-34"/>
                <a:cs typeface="Charmonman" pitchFamily="2" charset="-34"/>
              </a:rPr>
              <a:t>and</a:t>
            </a:r>
            <a:r>
              <a:rPr lang="en-US" sz="4800" dirty="0">
                <a:latin typeface="Charmonman" pitchFamily="2" charset="-34"/>
                <a:cs typeface="Charmonman" pitchFamily="2" charset="-34"/>
              </a:rPr>
              <a:t> </a:t>
            </a:r>
          </a:p>
          <a:p>
            <a:pPr algn="ctr"/>
            <a:r>
              <a:rPr lang="en-US" sz="4800" dirty="0">
                <a:latin typeface="Charmonman" pitchFamily="2" charset="-34"/>
                <a:cs typeface="Charmonman" pitchFamily="2" charset="-34"/>
              </a:rPr>
              <a:t>Respect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58AE25-368B-6E14-8BD7-841CB092A096}"/>
              </a:ext>
            </a:extLst>
          </p:cNvPr>
          <p:cNvSpPr txBox="1"/>
          <p:nvPr/>
        </p:nvSpPr>
        <p:spPr>
          <a:xfrm>
            <a:off x="6498669" y="5291354"/>
            <a:ext cx="4077054" cy="150810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Working Agreements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harmonman" pitchFamily="2" charset="-34"/>
                <a:cs typeface="Charmonman" pitchFamily="2" charset="-34"/>
              </a:rPr>
              <a:t>Make for better pairs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chocib Script Latin Pro" panose="02000503000000020003" pitchFamily="2" charset="77"/>
                <a:cs typeface="Charmonman" pitchFamily="2" charset="-34"/>
              </a:rPr>
              <a:t>&amp;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harmonman" pitchFamily="2" charset="-34"/>
                <a:cs typeface="Charmonman" pitchFamily="2" charset="-34"/>
              </a:rPr>
              <a:t> mobs</a:t>
            </a:r>
            <a:endParaRPr lang="en-US" sz="4000" dirty="0">
              <a:latin typeface="Charmonman" pitchFamily="2" charset="-34"/>
              <a:cs typeface="Charmonman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39318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6545EAB-C960-6602-E9AD-43144E2F3FA0}"/>
              </a:ext>
            </a:extLst>
          </p:cNvPr>
          <p:cNvSpPr txBox="1"/>
          <p:nvPr/>
        </p:nvSpPr>
        <p:spPr>
          <a:xfrm>
            <a:off x="989590" y="1157810"/>
            <a:ext cx="53870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“For an idea to go from </a:t>
            </a:r>
            <a:br>
              <a:rPr lang="en-US" sz="3200" dirty="0"/>
            </a:br>
            <a:r>
              <a:rPr lang="en-US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your head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to the </a:t>
            </a:r>
            <a:r>
              <a:rPr lang="en-US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computer</a:t>
            </a:r>
            <a:br>
              <a:rPr lang="en-US" sz="3200" b="1" dirty="0"/>
            </a:b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it must go through</a:t>
            </a:r>
            <a:br>
              <a:rPr lang="en-US" sz="3200" dirty="0"/>
            </a:br>
            <a:r>
              <a:rPr lang="en-US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someone else’s hands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355520-A4EF-5CB3-C9DA-796D36EE381A}"/>
              </a:ext>
            </a:extLst>
          </p:cNvPr>
          <p:cNvSpPr txBox="1"/>
          <p:nvPr/>
        </p:nvSpPr>
        <p:spPr>
          <a:xfrm>
            <a:off x="3346897" y="4666000"/>
            <a:ext cx="5387009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Strong Style </a:t>
            </a:r>
          </a:p>
          <a:p>
            <a:pPr algn="ctr"/>
            <a:r>
              <a:rPr lang="en-US" sz="3200" dirty="0">
                <a:latin typeface="Elephant Pro" pitchFamily="2" charset="0"/>
              </a:rPr>
              <a:t>Pair Programming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0FE769-E216-3A71-7F83-7C273DB15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425" y="1250992"/>
            <a:ext cx="4002952" cy="3055508"/>
          </a:xfrm>
          <a:prstGeom prst="rect">
            <a:avLst/>
          </a:prstGeom>
        </p:spPr>
      </p:pic>
      <p:sp>
        <p:nvSpPr>
          <p:cNvPr id="18" name="Oval Callout 17">
            <a:extLst>
              <a:ext uri="{FF2B5EF4-FFF2-40B4-BE49-F238E27FC236}">
                <a16:creationId xmlns:a16="http://schemas.microsoft.com/office/drawing/2014/main" id="{C3D7E3C7-417B-F33E-481B-7E1D20F5D89E}"/>
              </a:ext>
            </a:extLst>
          </p:cNvPr>
          <p:cNvSpPr/>
          <p:nvPr/>
        </p:nvSpPr>
        <p:spPr>
          <a:xfrm flipH="1">
            <a:off x="6972520" y="1715719"/>
            <a:ext cx="944106" cy="536896"/>
          </a:xfrm>
          <a:prstGeom prst="wedgeEllipseCallout">
            <a:avLst>
              <a:gd name="adj1" fmla="val 46557"/>
              <a:gd name="adj2" fmla="val 6982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2. speak</a:t>
            </a:r>
          </a:p>
        </p:txBody>
      </p:sp>
      <p:sp>
        <p:nvSpPr>
          <p:cNvPr id="19" name="Cloud Callout 18">
            <a:extLst>
              <a:ext uri="{FF2B5EF4-FFF2-40B4-BE49-F238E27FC236}">
                <a16:creationId xmlns:a16="http://schemas.microsoft.com/office/drawing/2014/main" id="{516A3587-4532-F4AE-C0BC-7C9F549C4145}"/>
              </a:ext>
            </a:extLst>
          </p:cNvPr>
          <p:cNvSpPr/>
          <p:nvPr/>
        </p:nvSpPr>
        <p:spPr>
          <a:xfrm flipH="1">
            <a:off x="5421711" y="1586121"/>
            <a:ext cx="1239412" cy="549543"/>
          </a:xfrm>
          <a:prstGeom prst="cloudCallout">
            <a:avLst>
              <a:gd name="adj1" fmla="val -32381"/>
              <a:gd name="adj2" fmla="val 89991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1. Idea</a:t>
            </a:r>
          </a:p>
        </p:txBody>
      </p:sp>
      <p:sp>
        <p:nvSpPr>
          <p:cNvPr id="20" name="Explosion 2 19">
            <a:extLst>
              <a:ext uri="{FF2B5EF4-FFF2-40B4-BE49-F238E27FC236}">
                <a16:creationId xmlns:a16="http://schemas.microsoft.com/office/drawing/2014/main" id="{AA8FE297-91A9-9EB6-7DBF-8B4FAC0423FB}"/>
              </a:ext>
            </a:extLst>
          </p:cNvPr>
          <p:cNvSpPr/>
          <p:nvPr/>
        </p:nvSpPr>
        <p:spPr>
          <a:xfrm>
            <a:off x="8490606" y="2626778"/>
            <a:ext cx="1431235" cy="864528"/>
          </a:xfrm>
          <a:prstGeom prst="irregularSeal2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3. Type</a:t>
            </a:r>
          </a:p>
        </p:txBody>
      </p:sp>
    </p:spTree>
    <p:extLst>
      <p:ext uri="{BB962C8B-B14F-4D97-AF65-F5344CB8AC3E}">
        <p14:creationId xmlns:p14="http://schemas.microsoft.com/office/powerpoint/2010/main" val="3849146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B7B4EB-3BE0-A319-72A3-CD99380CA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805" y="1304317"/>
            <a:ext cx="7086070" cy="467269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FBCA211-B090-670A-10B3-E46A9F82C3FC}"/>
              </a:ext>
            </a:extLst>
          </p:cNvPr>
          <p:cNvSpPr/>
          <p:nvPr/>
        </p:nvSpPr>
        <p:spPr>
          <a:xfrm>
            <a:off x="4068498" y="3807936"/>
            <a:ext cx="1157680" cy="1157680"/>
          </a:xfrm>
          <a:prstGeom prst="ellipse">
            <a:avLst/>
          </a:prstGeom>
          <a:solidFill>
            <a:srgbClr val="5793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714A6D3-9C1D-4A1B-BF95-2F0CD692709A}"/>
              </a:ext>
            </a:extLst>
          </p:cNvPr>
          <p:cNvSpPr/>
          <p:nvPr/>
        </p:nvSpPr>
        <p:spPr>
          <a:xfrm>
            <a:off x="5668000" y="1419681"/>
            <a:ext cx="1157680" cy="1157680"/>
          </a:xfrm>
          <a:prstGeom prst="ellipse">
            <a:avLst/>
          </a:prstGeom>
          <a:solidFill>
            <a:srgbClr val="D652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C232AD-FB92-4304-5D6D-6F2869BA12CD}"/>
              </a:ext>
            </a:extLst>
          </p:cNvPr>
          <p:cNvSpPr/>
          <p:nvPr/>
        </p:nvSpPr>
        <p:spPr>
          <a:xfrm>
            <a:off x="7338807" y="3824714"/>
            <a:ext cx="1157680" cy="1157680"/>
          </a:xfrm>
          <a:prstGeom prst="ellipse">
            <a:avLst/>
          </a:prstGeom>
          <a:solidFill>
            <a:srgbClr val="6AAB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D72265-A0F5-3FDB-01CF-D1B32C9870A7}"/>
              </a:ext>
            </a:extLst>
          </p:cNvPr>
          <p:cNvSpPr txBox="1"/>
          <p:nvPr/>
        </p:nvSpPr>
        <p:spPr>
          <a:xfrm>
            <a:off x="5567332" y="1587460"/>
            <a:ext cx="1359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Write a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failing test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34447-63C9-42F0-8D6A-D08791F5E0C4}"/>
              </a:ext>
            </a:extLst>
          </p:cNvPr>
          <p:cNvSpPr txBox="1"/>
          <p:nvPr/>
        </p:nvSpPr>
        <p:spPr>
          <a:xfrm>
            <a:off x="7221361" y="4063611"/>
            <a:ext cx="1359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Make the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test pass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73A936-AEC4-5A96-D4BC-BDEDF9E072C8}"/>
              </a:ext>
            </a:extLst>
          </p:cNvPr>
          <p:cNvSpPr txBox="1"/>
          <p:nvPr/>
        </p:nvSpPr>
        <p:spPr>
          <a:xfrm>
            <a:off x="3967830" y="4202110"/>
            <a:ext cx="1359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Refactor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FE017E-45B7-97DD-5A60-E723D0393178}"/>
              </a:ext>
            </a:extLst>
          </p:cNvPr>
          <p:cNvSpPr txBox="1"/>
          <p:nvPr/>
        </p:nvSpPr>
        <p:spPr>
          <a:xfrm>
            <a:off x="180324" y="313155"/>
            <a:ext cx="3787506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Test Driven Development</a:t>
            </a:r>
          </a:p>
        </p:txBody>
      </p:sp>
    </p:spTree>
    <p:extLst>
      <p:ext uri="{BB962C8B-B14F-4D97-AF65-F5344CB8AC3E}">
        <p14:creationId xmlns:p14="http://schemas.microsoft.com/office/powerpoint/2010/main" val="318381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221AB-0EE8-3858-B2E2-AA2B18FEAAE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How to get the most out of code retreat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578FC95-03CA-B9C3-25AE-47EF92401D6D}"/>
              </a:ext>
            </a:extLst>
          </p:cNvPr>
          <p:cNvSpPr/>
          <p:nvPr/>
        </p:nvSpPr>
        <p:spPr>
          <a:xfrm>
            <a:off x="2895600" y="2084522"/>
            <a:ext cx="3200400" cy="3200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1F9E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7030A0"/>
                </a:solidFill>
                <a:latin typeface="Freestyle Script" panose="020F0502020204030204" pitchFamily="34" charset="0"/>
                <a:cs typeface="Freestyle Script" panose="020F0502020204030204" pitchFamily="34" charset="0"/>
              </a:rPr>
              <a:t>COMFORT </a:t>
            </a:r>
          </a:p>
          <a:p>
            <a:pPr algn="ctr"/>
            <a:r>
              <a:rPr lang="en-US" sz="4000" dirty="0">
                <a:solidFill>
                  <a:srgbClr val="7030A0"/>
                </a:solidFill>
                <a:latin typeface="Freestyle Script" panose="020F0502020204030204" pitchFamily="34" charset="0"/>
                <a:cs typeface="Freestyle Script" panose="020F0502020204030204" pitchFamily="34" charset="0"/>
              </a:rPr>
              <a:t>ZONE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E47B877-58C9-56E0-BB95-D81B404481EB}"/>
              </a:ext>
            </a:extLst>
          </p:cNvPr>
          <p:cNvSpPr/>
          <p:nvPr/>
        </p:nvSpPr>
        <p:spPr>
          <a:xfrm>
            <a:off x="7049146" y="2626963"/>
            <a:ext cx="369376" cy="369376"/>
          </a:xfrm>
          <a:prstGeom prst="ellipse">
            <a:avLst/>
          </a:prstGeom>
          <a:solidFill>
            <a:srgbClr val="1F9EA1"/>
          </a:solidFill>
          <a:ln w="38100">
            <a:solidFill>
              <a:srgbClr val="1F9E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3D9B62-3100-45C2-DEEE-1ACCF7F67D38}"/>
              </a:ext>
            </a:extLst>
          </p:cNvPr>
          <p:cNvSpPr txBox="1"/>
          <p:nvPr/>
        </p:nvSpPr>
        <p:spPr>
          <a:xfrm>
            <a:off x="7174207" y="2996339"/>
            <a:ext cx="1149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Freestyle Script" panose="020F0502020204030204" pitchFamily="34" charset="0"/>
              </a:rPr>
              <a:t>WHERE THE </a:t>
            </a:r>
          </a:p>
          <a:p>
            <a:r>
              <a:rPr lang="en-US" sz="1400" dirty="0">
                <a:solidFill>
                  <a:srgbClr val="7030A0"/>
                </a:solidFill>
                <a:latin typeface="Freestyle Script" panose="020F0502020204030204" pitchFamily="34" charset="0"/>
              </a:rPr>
              <a:t>MAGIC HAPPENS</a:t>
            </a:r>
          </a:p>
        </p:txBody>
      </p:sp>
    </p:spTree>
    <p:extLst>
      <p:ext uri="{BB962C8B-B14F-4D97-AF65-F5344CB8AC3E}">
        <p14:creationId xmlns:p14="http://schemas.microsoft.com/office/powerpoint/2010/main" val="1972859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D67250-B6D3-FCAB-C37A-69E5B6487ACE}"/>
              </a:ext>
            </a:extLst>
          </p:cNvPr>
          <p:cNvSpPr txBox="1"/>
          <p:nvPr/>
        </p:nvSpPr>
        <p:spPr>
          <a:xfrm>
            <a:off x="180324" y="313155"/>
            <a:ext cx="3787506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Name Tags</a:t>
            </a:r>
          </a:p>
        </p:txBody>
      </p:sp>
      <p:pic>
        <p:nvPicPr>
          <p:cNvPr id="3074" name="Picture 2" descr="3.375&quot; x 2.3125&quot; Hello My Name Is (Green) - Pre-Printed Name Tag Labels -  Weatherproof Polyester Laser - ST5606LP">
            <a:extLst>
              <a:ext uri="{FF2B5EF4-FFF2-40B4-BE49-F238E27FC236}">
                <a16:creationId xmlns:a16="http://schemas.microsoft.com/office/drawing/2014/main" id="{489844F7-5FAB-8938-173C-A8C4BE6DF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333" y="1364034"/>
            <a:ext cx="6671733" cy="4613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CAE360-EEAC-3750-2484-E0F65C6AB99C}"/>
              </a:ext>
            </a:extLst>
          </p:cNvPr>
          <p:cNvSpPr txBox="1"/>
          <p:nvPr/>
        </p:nvSpPr>
        <p:spPr>
          <a:xfrm>
            <a:off x="4572000" y="3225219"/>
            <a:ext cx="2089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halkboard" panose="03050602040202020205" pitchFamily="66" charset="77"/>
              </a:rPr>
              <a:t>Llewellyn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D104DB-C2DB-1E76-0342-B932D8DA86DB}"/>
              </a:ext>
            </a:extLst>
          </p:cNvPr>
          <p:cNvSpPr/>
          <p:nvPr/>
        </p:nvSpPr>
        <p:spPr>
          <a:xfrm>
            <a:off x="5571214" y="4054632"/>
            <a:ext cx="45719" cy="143933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B8B500-0A1A-5BBC-0705-D6DFE8EBA593}"/>
              </a:ext>
            </a:extLst>
          </p:cNvPr>
          <p:cNvSpPr txBox="1"/>
          <p:nvPr/>
        </p:nvSpPr>
        <p:spPr>
          <a:xfrm>
            <a:off x="3261562" y="3823799"/>
            <a:ext cx="817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Chalkboard" panose="03050602040202020205" pitchFamily="66" charset="77"/>
              </a:rPr>
              <a:t>have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EB029C-70A1-9727-CF51-09EACDABCD5B}"/>
              </a:ext>
            </a:extLst>
          </p:cNvPr>
          <p:cNvSpPr txBox="1"/>
          <p:nvPr/>
        </p:nvSpPr>
        <p:spPr>
          <a:xfrm>
            <a:off x="6700575" y="3823799"/>
            <a:ext cx="857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Chalkboard" panose="03050602040202020205" pitchFamily="66" charset="77"/>
              </a:rPr>
              <a:t>want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E38249-7086-8FC4-096B-BE16E112B5D6}"/>
              </a:ext>
            </a:extLst>
          </p:cNvPr>
          <p:cNvSpPr txBox="1"/>
          <p:nvPr/>
        </p:nvSpPr>
        <p:spPr>
          <a:xfrm>
            <a:off x="2456854" y="4162466"/>
            <a:ext cx="30601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Chalkboard" panose="03050602040202020205" pitchFamily="66" charset="77"/>
              </a:rPr>
              <a:t>java </a:t>
            </a:r>
            <a:r>
              <a:rPr lang="en-US" sz="2400" i="1" dirty="0" err="1">
                <a:latin typeface="Chalkboard" panose="03050602040202020205" pitchFamily="66" charset="77"/>
              </a:rPr>
              <a:t>c#</a:t>
            </a:r>
            <a:r>
              <a:rPr lang="en-US" sz="2400" i="1" dirty="0">
                <a:latin typeface="Chalkboard" panose="03050602040202020205" pitchFamily="66" charset="77"/>
              </a:rPr>
              <a:t> python </a:t>
            </a:r>
            <a:r>
              <a:rPr lang="en-US" sz="2400" i="1" dirty="0" err="1">
                <a:latin typeface="Chalkboard" panose="03050602040202020205" pitchFamily="66" charset="77"/>
              </a:rPr>
              <a:t>c++</a:t>
            </a:r>
            <a:r>
              <a:rPr lang="en-US" sz="2400" i="1" dirty="0">
                <a:latin typeface="Chalkboard" panose="03050602040202020205" pitchFamily="66" charset="77"/>
              </a:rPr>
              <a:t> </a:t>
            </a:r>
          </a:p>
          <a:p>
            <a:r>
              <a:rPr lang="en-US" sz="2400" i="1" dirty="0">
                <a:latin typeface="Chalkboard" panose="03050602040202020205" pitchFamily="66" charset="77"/>
              </a:rPr>
              <a:t>typescript mobbing</a:t>
            </a:r>
          </a:p>
          <a:p>
            <a:r>
              <a:rPr lang="en-US" sz="2400" i="1" dirty="0" err="1">
                <a:latin typeface="Chalkboard" panose="03050602040202020205" pitchFamily="66" charset="77"/>
              </a:rPr>
              <a:t>approvaltests</a:t>
            </a:r>
            <a:endParaRPr lang="en-US" sz="2400" i="1" dirty="0">
              <a:latin typeface="Chalkboard" panose="03050602040202020205" pitchFamily="66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ACC696-F9F6-5E64-4643-2DB263CD6B17}"/>
              </a:ext>
            </a:extLst>
          </p:cNvPr>
          <p:cNvSpPr txBox="1"/>
          <p:nvPr/>
        </p:nvSpPr>
        <p:spPr>
          <a:xfrm>
            <a:off x="5863550" y="4167799"/>
            <a:ext cx="2531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Chalkboard" panose="03050602040202020205" pitchFamily="66" charset="77"/>
              </a:rPr>
              <a:t>weird languages </a:t>
            </a:r>
          </a:p>
          <a:p>
            <a:r>
              <a:rPr lang="en-US" sz="2400" i="1" dirty="0">
                <a:latin typeface="Chalkboard" panose="03050602040202020205" pitchFamily="66" charset="77"/>
              </a:rPr>
              <a:t>rust prolog elm </a:t>
            </a:r>
          </a:p>
        </p:txBody>
      </p:sp>
    </p:spTree>
    <p:extLst>
      <p:ext uri="{BB962C8B-B14F-4D97-AF65-F5344CB8AC3E}">
        <p14:creationId xmlns:p14="http://schemas.microsoft.com/office/powerpoint/2010/main" val="5071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/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BFB885-0AD3-1AD0-AF7A-B2ED341AA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566" y="1839389"/>
            <a:ext cx="1193800" cy="1460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FB45B6-E3F1-0E23-0901-F806DADDD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062566" y="3496792"/>
            <a:ext cx="1231900" cy="1485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FFF265-5404-A624-4648-88C1CDBD3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3970" y="1782239"/>
            <a:ext cx="1358900" cy="157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13FFA2-57E4-97A7-FA34-A89DA3D198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0474" y="1756839"/>
            <a:ext cx="1371600" cy="1625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C329AE-E1B2-9E85-29F9-7793A8D61A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2953808" y="3452342"/>
            <a:ext cx="1295400" cy="157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4824E4-46DB-54AA-EA86-51AFB9C91A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4908550" y="3306292"/>
            <a:ext cx="1447800" cy="1866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229E69-2097-7A64-60A9-85F0033581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9678" y="1826689"/>
            <a:ext cx="1435100" cy="1485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1C1DB6-0747-D812-18B6-E05FC5C84A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V="1">
            <a:off x="7015692" y="3471392"/>
            <a:ext cx="1498600" cy="1536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B86887-4868-386E-54E1-DD3A988174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32383" y="1655239"/>
            <a:ext cx="1384300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03AC98-1006-035D-BBB5-1CC8E614591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V="1">
            <a:off x="9173633" y="3376142"/>
            <a:ext cx="1701800" cy="1727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633FDD-5B7D-C627-A5AF-83117BA1AA8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66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Speed Meet</a:t>
            </a:r>
          </a:p>
        </p:txBody>
      </p:sp>
    </p:spTree>
    <p:extLst>
      <p:ext uri="{BB962C8B-B14F-4D97-AF65-F5344CB8AC3E}">
        <p14:creationId xmlns:p14="http://schemas.microsoft.com/office/powerpoint/2010/main" val="3181618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8B0B9-5ED3-77E1-0EAB-1EA4A5D44DC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284585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Find</a:t>
            </a:r>
            <a:r>
              <a:rPr lang="en-US" baseline="0" dirty="0">
                <a:solidFill>
                  <a:schemeClr val="bg1">
                    <a:lumMod val="50000"/>
                  </a:schemeClr>
                </a:solidFill>
              </a:rPr>
              <a:t> your </a:t>
            </a:r>
            <a:r>
              <a:rPr lang="en-US" b="1" baseline="0" dirty="0"/>
              <a:t>pair</a:t>
            </a:r>
            <a:r>
              <a:rPr lang="en-US" baseline="0" dirty="0">
                <a:solidFill>
                  <a:schemeClr val="bg1">
                    <a:lumMod val="50000"/>
                  </a:schemeClr>
                </a:solidFill>
              </a:rPr>
              <a:t> and let’s get </a:t>
            </a:r>
            <a:r>
              <a:rPr lang="en-US" b="1" baseline="0" dirty="0"/>
              <a:t>Started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31669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FD7DDB-EF99-A14A-3D84-950D0EDAD76D}"/>
              </a:ext>
            </a:extLst>
          </p:cNvPr>
          <p:cNvSpPr txBox="1"/>
          <p:nvPr/>
        </p:nvSpPr>
        <p:spPr>
          <a:xfrm>
            <a:off x="612182" y="1030233"/>
            <a:ext cx="53870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Schedule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311864-7DB5-9ABD-03FA-9A5EC16314D7}"/>
              </a:ext>
            </a:extLst>
          </p:cNvPr>
          <p:cNvSpPr/>
          <p:nvPr/>
        </p:nvSpPr>
        <p:spPr>
          <a:xfrm>
            <a:off x="1429100" y="1866113"/>
            <a:ext cx="3587858" cy="3254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9:30 – 10</a:t>
            </a:r>
            <a:r>
              <a:rPr lang="en-US" dirty="0">
                <a:sym typeface="Wingdings" pitchFamily="2" charset="2"/>
              </a:rPr>
              <a:t>:00 Introduction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C9CF71-1637-D64D-EAE4-184AC98C6F6D}"/>
              </a:ext>
            </a:extLst>
          </p:cNvPr>
          <p:cNvSpPr/>
          <p:nvPr/>
        </p:nvSpPr>
        <p:spPr>
          <a:xfrm>
            <a:off x="1429100" y="2385569"/>
            <a:ext cx="3587858" cy="325464"/>
          </a:xfrm>
          <a:prstGeom prst="rect">
            <a:avLst/>
          </a:prstGeom>
          <a:solidFill>
            <a:srgbClr val="8E91D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  <a:r>
              <a:rPr lang="en-US" dirty="0">
                <a:sym typeface="Wingdings" pitchFamily="2" charset="2"/>
              </a:rPr>
              <a:t>:00-11:00 Session 1 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608D46-C615-A922-0EFA-13F19B95FAFC}"/>
              </a:ext>
            </a:extLst>
          </p:cNvPr>
          <p:cNvSpPr/>
          <p:nvPr/>
        </p:nvSpPr>
        <p:spPr>
          <a:xfrm>
            <a:off x="1429100" y="2905025"/>
            <a:ext cx="3587858" cy="325464"/>
          </a:xfrm>
          <a:prstGeom prst="rect">
            <a:avLst/>
          </a:prstGeom>
          <a:solidFill>
            <a:srgbClr val="8E91D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  <a:r>
              <a:rPr lang="en-US" dirty="0">
                <a:sym typeface="Wingdings" pitchFamily="2" charset="2"/>
              </a:rPr>
              <a:t>:00-12:00 Session 2 </a:t>
            </a:r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28AEC7-D0AD-83CB-7F42-9362D739597A}"/>
              </a:ext>
            </a:extLst>
          </p:cNvPr>
          <p:cNvSpPr/>
          <p:nvPr/>
        </p:nvSpPr>
        <p:spPr>
          <a:xfrm>
            <a:off x="1429100" y="3424481"/>
            <a:ext cx="3587858" cy="3254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  <a:r>
              <a:rPr lang="en-US" dirty="0">
                <a:sym typeface="Wingdings" pitchFamily="2" charset="2"/>
              </a:rPr>
              <a:t>:00-12:00 Lunch </a:t>
            </a:r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0BCF9E-92B8-13A5-901F-4BF8CFACE186}"/>
              </a:ext>
            </a:extLst>
          </p:cNvPr>
          <p:cNvSpPr/>
          <p:nvPr/>
        </p:nvSpPr>
        <p:spPr>
          <a:xfrm>
            <a:off x="1429100" y="3943937"/>
            <a:ext cx="3587858" cy="325464"/>
          </a:xfrm>
          <a:prstGeom prst="rect">
            <a:avLst/>
          </a:prstGeom>
          <a:solidFill>
            <a:srgbClr val="8E91D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1:00 - 2:00</a:t>
            </a:r>
            <a:r>
              <a:rPr lang="en-US" dirty="0">
                <a:sym typeface="Wingdings" pitchFamily="2" charset="2"/>
              </a:rPr>
              <a:t> Session 3 </a:t>
            </a:r>
            <a:r>
              <a:rPr lang="en-US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B6FE37-5A75-E815-150B-89535C5B128E}"/>
              </a:ext>
            </a:extLst>
          </p:cNvPr>
          <p:cNvSpPr/>
          <p:nvPr/>
        </p:nvSpPr>
        <p:spPr>
          <a:xfrm>
            <a:off x="1429100" y="4463393"/>
            <a:ext cx="3587858" cy="325464"/>
          </a:xfrm>
          <a:prstGeom prst="rect">
            <a:avLst/>
          </a:prstGeom>
          <a:solidFill>
            <a:srgbClr val="8E91D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2:00 - 3:00</a:t>
            </a:r>
            <a:r>
              <a:rPr lang="en-US" dirty="0">
                <a:sym typeface="Wingdings" pitchFamily="2" charset="2"/>
              </a:rPr>
              <a:t> Session 4 </a:t>
            </a:r>
            <a:r>
              <a:rPr lang="en-US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7DBD96-0132-A99A-6079-CC8F28C2B1A2}"/>
              </a:ext>
            </a:extLst>
          </p:cNvPr>
          <p:cNvSpPr/>
          <p:nvPr/>
        </p:nvSpPr>
        <p:spPr>
          <a:xfrm>
            <a:off x="1429100" y="4982849"/>
            <a:ext cx="3587858" cy="325464"/>
          </a:xfrm>
          <a:prstGeom prst="rect">
            <a:avLst/>
          </a:prstGeom>
          <a:solidFill>
            <a:srgbClr val="8E91D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3:00 - 4:00</a:t>
            </a:r>
            <a:r>
              <a:rPr lang="en-US" dirty="0">
                <a:sym typeface="Wingdings" pitchFamily="2" charset="2"/>
              </a:rPr>
              <a:t> Session 5 </a:t>
            </a:r>
            <a:r>
              <a:rPr lang="en-US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153D5A-6157-1561-7C06-F5AE94D19781}"/>
              </a:ext>
            </a:extLst>
          </p:cNvPr>
          <p:cNvSpPr/>
          <p:nvPr/>
        </p:nvSpPr>
        <p:spPr>
          <a:xfrm>
            <a:off x="1429100" y="5502303"/>
            <a:ext cx="3587858" cy="325464"/>
          </a:xfrm>
          <a:prstGeom prst="rect">
            <a:avLst/>
          </a:prstGeom>
          <a:solidFill>
            <a:srgbClr val="D18E8E"/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4:00 - 4:30</a:t>
            </a:r>
            <a:r>
              <a:rPr lang="en-US" dirty="0">
                <a:sym typeface="Wingdings" pitchFamily="2" charset="2"/>
              </a:rPr>
              <a:t> Closing Circle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3A8D462-7F48-3CD5-6A7A-57359CF246D8}"/>
              </a:ext>
            </a:extLst>
          </p:cNvPr>
          <p:cNvGrpSpPr/>
          <p:nvPr/>
        </p:nvGrpSpPr>
        <p:grpSpPr>
          <a:xfrm>
            <a:off x="6373678" y="2805719"/>
            <a:ext cx="1863672" cy="1657674"/>
            <a:chOff x="6660396" y="2092271"/>
            <a:chExt cx="1863672" cy="165767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B32DB43-14E8-C597-7030-B824AEB5B0E8}"/>
                </a:ext>
              </a:extLst>
            </p:cNvPr>
            <p:cNvSpPr/>
            <p:nvPr/>
          </p:nvSpPr>
          <p:spPr>
            <a:xfrm>
              <a:off x="6660396" y="2092271"/>
              <a:ext cx="1863672" cy="165767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ym typeface="Wingdings" pitchFamily="2" charset="2"/>
                </a:rPr>
                <a:t>Session  </a:t>
              </a:r>
              <a:r>
                <a:rPr lang="en-US" dirty="0"/>
                <a:t> 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8BD769C-3516-2E41-9498-D93E09A6902F}"/>
                </a:ext>
              </a:extLst>
            </p:cNvPr>
            <p:cNvSpPr/>
            <p:nvPr/>
          </p:nvSpPr>
          <p:spPr>
            <a:xfrm>
              <a:off x="6776633" y="2454008"/>
              <a:ext cx="1631198" cy="325464"/>
            </a:xfrm>
            <a:prstGeom prst="rect">
              <a:avLst/>
            </a:prstGeom>
            <a:solidFill>
              <a:srgbClr val="8E91D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40 mins - Code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B177DDC-FC0A-F911-3E19-E9558D0CC89A}"/>
                </a:ext>
              </a:extLst>
            </p:cNvPr>
            <p:cNvSpPr/>
            <p:nvPr/>
          </p:nvSpPr>
          <p:spPr>
            <a:xfrm>
              <a:off x="6776633" y="2852746"/>
              <a:ext cx="1631198" cy="3254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 mins - Retro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55F9F92-8B34-4757-E30A-D1A0D4DC17C9}"/>
                </a:ext>
              </a:extLst>
            </p:cNvPr>
            <p:cNvSpPr/>
            <p:nvPr/>
          </p:nvSpPr>
          <p:spPr>
            <a:xfrm>
              <a:off x="6776633" y="3251483"/>
              <a:ext cx="1631198" cy="32546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 mins - Break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0138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30E0-E656-F2DC-A7BB-EAC1296628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18067" y="2581552"/>
            <a:ext cx="10820400" cy="1325563"/>
          </a:xfrm>
        </p:spPr>
        <p:txBody>
          <a:bodyPr/>
          <a:lstStyle/>
          <a:p>
            <a:pPr algn="ctr"/>
            <a:r>
              <a:rPr lang="en-US" dirty="0"/>
              <a:t>Practice vs. Performance</a:t>
            </a:r>
          </a:p>
        </p:txBody>
      </p:sp>
    </p:spTree>
    <p:extLst>
      <p:ext uri="{BB962C8B-B14F-4D97-AF65-F5344CB8AC3E}">
        <p14:creationId xmlns:p14="http://schemas.microsoft.com/office/powerpoint/2010/main" val="3921282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3;p19">
            <a:extLst>
              <a:ext uri="{FF2B5EF4-FFF2-40B4-BE49-F238E27FC236}">
                <a16:creationId xmlns:a16="http://schemas.microsoft.com/office/drawing/2014/main" id="{500AB520-67B0-E392-59CD-1E5434BDF8B8}"/>
              </a:ext>
            </a:extLst>
          </p:cNvPr>
          <p:cNvSpPr txBox="1">
            <a:spLocks/>
          </p:cNvSpPr>
          <p:nvPr/>
        </p:nvSpPr>
        <p:spPr>
          <a:xfrm>
            <a:off x="381800" y="-161833"/>
            <a:ext cx="11428400" cy="125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Benefits of Deliberate Practice</a:t>
            </a:r>
          </a:p>
        </p:txBody>
      </p:sp>
      <p:pic>
        <p:nvPicPr>
          <p:cNvPr id="3" name="Google Shape;104;p19">
            <a:extLst>
              <a:ext uri="{FF2B5EF4-FFF2-40B4-BE49-F238E27FC236}">
                <a16:creationId xmlns:a16="http://schemas.microsoft.com/office/drawing/2014/main" id="{3C8005DA-12B3-C41B-E97C-4E34600046C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4367" y="3222185"/>
            <a:ext cx="2740333" cy="2740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05;p19">
            <a:extLst>
              <a:ext uri="{FF2B5EF4-FFF2-40B4-BE49-F238E27FC236}">
                <a16:creationId xmlns:a16="http://schemas.microsoft.com/office/drawing/2014/main" id="{C59955D1-15E2-087E-008B-DB59EF1F602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7033" y="3175935"/>
            <a:ext cx="2832835" cy="2832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06;p19">
            <a:extLst>
              <a:ext uri="{FF2B5EF4-FFF2-40B4-BE49-F238E27FC236}">
                <a16:creationId xmlns:a16="http://schemas.microsoft.com/office/drawing/2014/main" id="{21915387-42BF-60EF-7F69-F83A729B483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0800" y="3222185"/>
            <a:ext cx="2740333" cy="274033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07;p19">
            <a:extLst>
              <a:ext uri="{FF2B5EF4-FFF2-40B4-BE49-F238E27FC236}">
                <a16:creationId xmlns:a16="http://schemas.microsoft.com/office/drawing/2014/main" id="{B4817A1B-332B-E200-DD5F-6A223B42530D}"/>
              </a:ext>
            </a:extLst>
          </p:cNvPr>
          <p:cNvSpPr txBox="1"/>
          <p:nvPr/>
        </p:nvSpPr>
        <p:spPr>
          <a:xfrm>
            <a:off x="1127200" y="2772385"/>
            <a:ext cx="15396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667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Have Fun</a:t>
            </a:r>
            <a:endParaRPr sz="2667">
              <a:solidFill>
                <a:schemeClr val="dk2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7" name="Google Shape;108;p19">
            <a:extLst>
              <a:ext uri="{FF2B5EF4-FFF2-40B4-BE49-F238E27FC236}">
                <a16:creationId xmlns:a16="http://schemas.microsoft.com/office/drawing/2014/main" id="{F2F266ED-F740-4072-1D52-F29CC8008745}"/>
              </a:ext>
            </a:extLst>
          </p:cNvPr>
          <p:cNvSpPr txBox="1"/>
          <p:nvPr/>
        </p:nvSpPr>
        <p:spPr>
          <a:xfrm>
            <a:off x="4725800" y="2772385"/>
            <a:ext cx="25176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667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Improve your skills</a:t>
            </a:r>
            <a:endParaRPr sz="2667">
              <a:solidFill>
                <a:schemeClr val="dk2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8" name="Google Shape;109;p19">
            <a:extLst>
              <a:ext uri="{FF2B5EF4-FFF2-40B4-BE49-F238E27FC236}">
                <a16:creationId xmlns:a16="http://schemas.microsoft.com/office/drawing/2014/main" id="{71E14960-4B73-70BB-A6D0-54A7613C92E5}"/>
              </a:ext>
            </a:extLst>
          </p:cNvPr>
          <p:cNvSpPr txBox="1"/>
          <p:nvPr/>
        </p:nvSpPr>
        <p:spPr>
          <a:xfrm>
            <a:off x="8374633" y="2772386"/>
            <a:ext cx="25176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667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Meet People</a:t>
            </a:r>
            <a:endParaRPr sz="2667">
              <a:solidFill>
                <a:schemeClr val="dk2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  <p:extLst>
      <p:ext uri="{BB962C8B-B14F-4D97-AF65-F5344CB8AC3E}">
        <p14:creationId xmlns:p14="http://schemas.microsoft.com/office/powerpoint/2010/main" val="2967013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08CFF-5DED-FFF6-D25A-A3E715AFCB4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0726" y="1904999"/>
            <a:ext cx="5898882" cy="3048002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your</a:t>
            </a:r>
            <a:r>
              <a:rPr lang="en-US" dirty="0"/>
              <a:t> </a:t>
            </a:r>
            <a:br>
              <a:rPr lang="en-US" dirty="0"/>
            </a:br>
            <a:r>
              <a:rPr lang="en-US" b="1" dirty="0"/>
              <a:t>Organizers</a:t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are here to </a:t>
            </a:r>
            <a:br>
              <a:rPr lang="en-US" dirty="0"/>
            </a:br>
            <a:r>
              <a:rPr lang="en-US" b="1" dirty="0"/>
              <a:t>Help</a:t>
            </a:r>
          </a:p>
        </p:txBody>
      </p:sp>
    </p:spTree>
    <p:extLst>
      <p:ext uri="{BB962C8B-B14F-4D97-AF65-F5344CB8AC3E}">
        <p14:creationId xmlns:p14="http://schemas.microsoft.com/office/powerpoint/2010/main" val="159543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8EDE-71F6-EFC1-C1AA-FF41B260A15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82135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What are the virtues of good code?</a:t>
            </a:r>
          </a:p>
        </p:txBody>
      </p:sp>
    </p:spTree>
    <p:extLst>
      <p:ext uri="{BB962C8B-B14F-4D97-AF65-F5344CB8AC3E}">
        <p14:creationId xmlns:p14="http://schemas.microsoft.com/office/powerpoint/2010/main" val="801765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60563"/>
            <a:ext cx="9144000" cy="2387600"/>
          </a:xfrm>
        </p:spPr>
        <p:txBody>
          <a:bodyPr/>
          <a:lstStyle/>
          <a:p>
            <a:r>
              <a:rPr lang="en-US" dirty="0"/>
              <a:t>Sticky Notes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1655762"/>
          </a:xfrm>
        </p:spPr>
        <p:txBody>
          <a:bodyPr/>
          <a:lstStyle/>
          <a:p>
            <a:r>
              <a:rPr lang="en-US" dirty="0"/>
              <a:t>By Michael </a:t>
            </a:r>
            <a:r>
              <a:rPr lang="en-US" dirty="0" err="1"/>
              <a:t>Sahota</a:t>
            </a:r>
            <a:endParaRPr lang="en-US" dirty="0"/>
          </a:p>
          <a:p>
            <a:r>
              <a:rPr lang="en-US" sz="1600" dirty="0"/>
              <a:t>Compiled by Llewellyn Falco</a:t>
            </a:r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1B056FB5-7D14-D34A-9B66-1708FC187D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09" t="11709" r="10640" b="13135"/>
          <a:stretch/>
        </p:blipFill>
        <p:spPr>
          <a:xfrm rot="2317223">
            <a:off x="336623" y="-229769"/>
            <a:ext cx="4593020" cy="475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45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282700"/>
            <a:ext cx="9144000" cy="42879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282700"/>
            <a:ext cx="9144000" cy="428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09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459</Words>
  <Application>Microsoft Macintosh PowerPoint</Application>
  <PresentationFormat>Widescreen</PresentationFormat>
  <Paragraphs>143</Paragraphs>
  <Slides>27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50" baseType="lpstr">
      <vt:lpstr>Söhne</vt:lpstr>
      <vt:lpstr>Aharoni</vt:lpstr>
      <vt:lpstr>Annai MN</vt:lpstr>
      <vt:lpstr>Arial</vt:lpstr>
      <vt:lpstr>Avenir Next Regular</vt:lpstr>
      <vt:lpstr>Bradley Hand ITC</vt:lpstr>
      <vt:lpstr>Calibri</vt:lpstr>
      <vt:lpstr>Calibri Light</vt:lpstr>
      <vt:lpstr>Chalkboard</vt:lpstr>
      <vt:lpstr>Charmonman</vt:lpstr>
      <vt:lpstr>Cochocib Script Latin Pro</vt:lpstr>
      <vt:lpstr>Courier</vt:lpstr>
      <vt:lpstr>Elephant Pro</vt:lpstr>
      <vt:lpstr>Freestyle Script</vt:lpstr>
      <vt:lpstr>Herculanum</vt:lpstr>
      <vt:lpstr>Impact</vt:lpstr>
      <vt:lpstr>Marker Felt</vt:lpstr>
      <vt:lpstr>Phosphate Inline</vt:lpstr>
      <vt:lpstr>PT Sans Narrow</vt:lpstr>
      <vt:lpstr>Rockwell</vt:lpstr>
      <vt:lpstr>SignPainter-HouseScript</vt:lpstr>
      <vt:lpstr>Vivaldi</vt:lpstr>
      <vt:lpstr>Office Theme</vt:lpstr>
      <vt:lpstr>PowerPoint Presentation</vt:lpstr>
      <vt:lpstr>PowerPoint Presentation</vt:lpstr>
      <vt:lpstr>PowerPoint Presentation</vt:lpstr>
      <vt:lpstr>Practice vs. Performance</vt:lpstr>
      <vt:lpstr>PowerPoint Presentation</vt:lpstr>
      <vt:lpstr>your  Organizers are here to  Help</vt:lpstr>
      <vt:lpstr>What are the virtues of good code?</vt:lpstr>
      <vt:lpstr>Sticky Notes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are the virtues of good code?</vt:lpstr>
      <vt:lpstr>PowerPoint Presentation</vt:lpstr>
      <vt:lpstr>PowerPoint Presentation</vt:lpstr>
      <vt:lpstr>The value of constraints</vt:lpstr>
      <vt:lpstr>PowerPoint Presentation</vt:lpstr>
      <vt:lpstr>What you take away is your responsibility</vt:lpstr>
      <vt:lpstr>PowerPoint Presentation</vt:lpstr>
      <vt:lpstr>PowerPoint Presentation</vt:lpstr>
      <vt:lpstr>PowerPoint Presentation</vt:lpstr>
      <vt:lpstr>How to get the most out of code retreat</vt:lpstr>
      <vt:lpstr>PowerPoint Presentation</vt:lpstr>
      <vt:lpstr>Speed Meet</vt:lpstr>
      <vt:lpstr>Find your pair and let’s get Started…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Llewellyn Falco</dc:creator>
  <cp:lastModifiedBy>Llewellyn Falco</cp:lastModifiedBy>
  <cp:revision>8</cp:revision>
  <dcterms:created xsi:type="dcterms:W3CDTF">2023-10-21T16:21:34Z</dcterms:created>
  <dcterms:modified xsi:type="dcterms:W3CDTF">2023-11-04T01:41:34Z</dcterms:modified>
</cp:coreProperties>
</file>